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9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0" r:id="rId39"/>
  </p:sldIdLst>
  <p:sldSz cx="18288000" cy="10287000"/>
  <p:notesSz cx="6858000" cy="9144000"/>
  <p:embeddedFontLst>
    <p:embeddedFont>
      <p:font typeface="Agrandir Bold" panose="020B0604020202020204" charset="0"/>
      <p:regular r:id="rId40"/>
    </p:embeddedFont>
    <p:embeddedFont>
      <p:font typeface="Cambria Math" panose="02040503050406030204" pitchFamily="18" charset="0"/>
      <p:regular r:id="rId41"/>
    </p:embeddedFont>
    <p:embeddedFont>
      <p:font typeface="One Little Font" panose="020B0604020202020204" charset="0"/>
      <p:regular r:id="rId42"/>
    </p:embeddedFont>
    <p:embeddedFont>
      <p:font typeface="One Little Font Bold" panose="020B0604020202020204" charset="0"/>
      <p:regular r:id="rId43"/>
    </p:embeddedFont>
    <p:embeddedFont>
      <p:font typeface="Wedges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5" autoAdjust="0"/>
    <p:restoredTop sz="94622" autoAdjust="0"/>
  </p:normalViewPr>
  <p:slideViewPr>
    <p:cSldViewPr>
      <p:cViewPr>
        <p:scale>
          <a:sx n="25" d="100"/>
          <a:sy n="25" d="100"/>
        </p:scale>
        <p:origin x="2482" y="9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2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A5A6-E7C1-4011-817D-86E408B97054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7AA1F66-C1A8-41A0-BAC6-2CA99A83C1BF}">
      <dgm:prSet phldrT="[Text]" phldr="0"/>
      <dgm:spPr>
        <a:solidFill>
          <a:srgbClr val="FFC000"/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</a:rPr>
            <a:t>Seif Haythem</a:t>
          </a:r>
          <a:endParaRPr lang="en-GB" b="1" dirty="0">
            <a:solidFill>
              <a:schemeClr val="tx2"/>
            </a:solidFill>
          </a:endParaRPr>
        </a:p>
      </dgm:t>
    </dgm:pt>
    <dgm:pt modelId="{8D302315-BBC5-4753-836B-90700766BB42}" type="parTrans" cxnId="{1586BAFD-294F-46BE-8A00-0DF4F76C06BB}">
      <dgm:prSet/>
      <dgm:spPr/>
      <dgm:t>
        <a:bodyPr/>
        <a:lstStyle/>
        <a:p>
          <a:endParaRPr lang="en-GB"/>
        </a:p>
      </dgm:t>
    </dgm:pt>
    <dgm:pt modelId="{0AF73B91-73C2-4561-B61D-6F5A1F7BD18D}" type="sibTrans" cxnId="{1586BAFD-294F-46BE-8A00-0DF4F76C06BB}">
      <dgm:prSet/>
      <dgm:spPr/>
      <dgm:t>
        <a:bodyPr/>
        <a:lstStyle/>
        <a:p>
          <a:endParaRPr lang="en-GB"/>
        </a:p>
      </dgm:t>
    </dgm:pt>
    <dgm:pt modelId="{9484735F-B3EC-498E-A5C4-AFE60EA886A2}">
      <dgm:prSet phldrT="[Text]" phldr="0"/>
      <dgm:spPr>
        <a:solidFill>
          <a:srgbClr val="FFC000"/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</a:rPr>
            <a:t>Abdelrahman Gomaa</a:t>
          </a:r>
          <a:endParaRPr lang="en-GB" b="1" dirty="0">
            <a:solidFill>
              <a:schemeClr val="tx2"/>
            </a:solidFill>
          </a:endParaRPr>
        </a:p>
      </dgm:t>
    </dgm:pt>
    <dgm:pt modelId="{F5E8A117-5A6B-4443-B427-0BCE6AB9F5EF}" type="parTrans" cxnId="{23FF622F-3E31-4633-A234-0B960F63BC04}">
      <dgm:prSet/>
      <dgm:spPr/>
      <dgm:t>
        <a:bodyPr/>
        <a:lstStyle/>
        <a:p>
          <a:endParaRPr lang="en-GB"/>
        </a:p>
      </dgm:t>
    </dgm:pt>
    <dgm:pt modelId="{3C37BA45-AC8D-4F10-AD1D-858EA57AE7DA}" type="sibTrans" cxnId="{23FF622F-3E31-4633-A234-0B960F63BC04}">
      <dgm:prSet/>
      <dgm:spPr/>
      <dgm:t>
        <a:bodyPr/>
        <a:lstStyle/>
        <a:p>
          <a:endParaRPr lang="en-GB"/>
        </a:p>
      </dgm:t>
    </dgm:pt>
    <dgm:pt modelId="{6C2CAE55-45CC-44CF-AD1D-9E6460EDABAD}">
      <dgm:prSet phldrT="[Text]" phldr="0"/>
      <dgm:spPr>
        <a:solidFill>
          <a:srgbClr val="FFC000"/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</a:rPr>
            <a:t>Abdelrahman Essmat</a:t>
          </a:r>
          <a:endParaRPr lang="en-GB" b="1" dirty="0">
            <a:solidFill>
              <a:schemeClr val="tx2"/>
            </a:solidFill>
          </a:endParaRPr>
        </a:p>
      </dgm:t>
    </dgm:pt>
    <dgm:pt modelId="{F380F8A7-18C9-48A3-872F-1FD43B1B5986}" type="parTrans" cxnId="{27CBD426-C1F9-4641-AE3F-ECB609B39543}">
      <dgm:prSet/>
      <dgm:spPr/>
      <dgm:t>
        <a:bodyPr/>
        <a:lstStyle/>
        <a:p>
          <a:endParaRPr lang="en-GB"/>
        </a:p>
      </dgm:t>
    </dgm:pt>
    <dgm:pt modelId="{2B2A0A9A-8FC8-486A-8853-6F9AF786BAD7}" type="sibTrans" cxnId="{27CBD426-C1F9-4641-AE3F-ECB609B39543}">
      <dgm:prSet/>
      <dgm:spPr/>
      <dgm:t>
        <a:bodyPr/>
        <a:lstStyle/>
        <a:p>
          <a:endParaRPr lang="en-GB"/>
        </a:p>
      </dgm:t>
    </dgm:pt>
    <dgm:pt modelId="{35C292D1-44B7-4063-B73C-EF382BB3BDC3}">
      <dgm:prSet phldrT="[Text]" phldr="0"/>
      <dgm:spPr>
        <a:solidFill>
          <a:srgbClr val="FFC000"/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</a:rPr>
            <a:t>Ahmed Zaytoon</a:t>
          </a:r>
          <a:endParaRPr lang="en-GB" b="1" dirty="0">
            <a:solidFill>
              <a:schemeClr val="tx2"/>
            </a:solidFill>
          </a:endParaRPr>
        </a:p>
      </dgm:t>
    </dgm:pt>
    <dgm:pt modelId="{53BDA8CC-39E1-46A4-A344-EF80C832248B}" type="parTrans" cxnId="{172D8670-AE38-4797-B578-BF46351F4358}">
      <dgm:prSet/>
      <dgm:spPr/>
      <dgm:t>
        <a:bodyPr/>
        <a:lstStyle/>
        <a:p>
          <a:endParaRPr lang="en-GB"/>
        </a:p>
      </dgm:t>
    </dgm:pt>
    <dgm:pt modelId="{AF17BC5A-5DF6-4C98-962A-B3E4A59E1417}" type="sibTrans" cxnId="{172D8670-AE38-4797-B578-BF46351F4358}">
      <dgm:prSet/>
      <dgm:spPr/>
      <dgm:t>
        <a:bodyPr/>
        <a:lstStyle/>
        <a:p>
          <a:endParaRPr lang="en-GB"/>
        </a:p>
      </dgm:t>
    </dgm:pt>
    <dgm:pt modelId="{8F7C3E74-8136-4396-B086-7248C7783FA5}">
      <dgm:prSet phldrT="[Text]" phldr="0"/>
      <dgm:spPr>
        <a:solidFill>
          <a:srgbClr val="FFC000"/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</a:rPr>
            <a:t>Hesham Elkateb</a:t>
          </a:r>
          <a:endParaRPr lang="en-GB" b="1" dirty="0">
            <a:solidFill>
              <a:schemeClr val="tx2"/>
            </a:solidFill>
          </a:endParaRPr>
        </a:p>
      </dgm:t>
    </dgm:pt>
    <dgm:pt modelId="{9A9A95D7-59C2-4D6A-8FC6-10F40B1B1E94}" type="parTrans" cxnId="{72F665E4-C856-4B6B-A33E-4B6EAF3F5CE0}">
      <dgm:prSet/>
      <dgm:spPr/>
      <dgm:t>
        <a:bodyPr/>
        <a:lstStyle/>
        <a:p>
          <a:endParaRPr lang="en-GB"/>
        </a:p>
      </dgm:t>
    </dgm:pt>
    <dgm:pt modelId="{E757C245-A54E-408B-BE74-E5D77F9FDEF0}" type="sibTrans" cxnId="{72F665E4-C856-4B6B-A33E-4B6EAF3F5CE0}">
      <dgm:prSet/>
      <dgm:spPr/>
      <dgm:t>
        <a:bodyPr/>
        <a:lstStyle/>
        <a:p>
          <a:endParaRPr lang="en-GB"/>
        </a:p>
      </dgm:t>
    </dgm:pt>
    <dgm:pt modelId="{5F084039-294A-4395-9CA2-76B1E7BABAC6}" type="pres">
      <dgm:prSet presAssocID="{9011A5A6-E7C1-4011-817D-86E408B97054}" presName="Name0" presStyleCnt="0">
        <dgm:presLayoutVars>
          <dgm:dir/>
          <dgm:resizeHandles val="exact"/>
        </dgm:presLayoutVars>
      </dgm:prSet>
      <dgm:spPr/>
    </dgm:pt>
    <dgm:pt modelId="{00D7833A-A9E9-4616-AF1A-269211AA7D58}" type="pres">
      <dgm:prSet presAssocID="{47AA1F66-C1A8-41A0-BAC6-2CA99A83C1BF}" presName="composite" presStyleCnt="0"/>
      <dgm:spPr/>
    </dgm:pt>
    <dgm:pt modelId="{898F05EB-8731-490E-888D-4E0E27A1AA6A}" type="pres">
      <dgm:prSet presAssocID="{47AA1F66-C1A8-41A0-BAC6-2CA99A83C1BF}" presName="rect1" presStyleLbl="bgImgPlace1" presStyleIdx="0" presStyleCnt="5" custLinFactNeighborX="942" custLinFactNeighborY="30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324" t="-72019" r="-17201" b="-59592"/>
          </a:stretch>
        </a:blipFill>
      </dgm:spPr>
    </dgm:pt>
    <dgm:pt modelId="{A858BA5A-794F-4DAE-873A-37A4E474DB71}" type="pres">
      <dgm:prSet presAssocID="{47AA1F66-C1A8-41A0-BAC6-2CA99A83C1BF}" presName="wedgeRectCallout1" presStyleLbl="node1" presStyleIdx="0" presStyleCnt="5">
        <dgm:presLayoutVars>
          <dgm:bulletEnabled val="1"/>
        </dgm:presLayoutVars>
      </dgm:prSet>
      <dgm:spPr/>
    </dgm:pt>
    <dgm:pt modelId="{A6941457-5A79-4EBE-AFDD-5E250FB5E7DE}" type="pres">
      <dgm:prSet presAssocID="{0AF73B91-73C2-4561-B61D-6F5A1F7BD18D}" presName="sibTrans" presStyleCnt="0"/>
      <dgm:spPr/>
    </dgm:pt>
    <dgm:pt modelId="{35AA53E6-CFF4-41B7-A740-AD4687970DD8}" type="pres">
      <dgm:prSet presAssocID="{9484735F-B3EC-498E-A5C4-AFE60EA886A2}" presName="composite" presStyleCnt="0"/>
      <dgm:spPr/>
    </dgm:pt>
    <dgm:pt modelId="{6F7D7991-F117-47AC-BC6D-2DCDFBBBD31A}" type="pres">
      <dgm:prSet presAssocID="{9484735F-B3EC-498E-A5C4-AFE60EA886A2}" presName="rect1" presStyleLbl="bgImgPlace1" presStyleIdx="1" presStyleCnt="5" custLinFactNeighborY="-150"/>
      <dgm:spPr>
        <a:blipFill dpi="0" rotWithShape="1">
          <a:blip xmlns:r="http://schemas.openxmlformats.org/officeDocument/2006/relationships" r:embed="rId2"/>
          <a:srcRect/>
          <a:stretch>
            <a:fillRect l="-23834" t="-78687" r="-23834" b="-66441"/>
          </a:stretch>
        </a:blipFill>
      </dgm:spPr>
    </dgm:pt>
    <dgm:pt modelId="{F00D6C49-3523-4F42-A83C-1CC2A2224F7C}" type="pres">
      <dgm:prSet presAssocID="{9484735F-B3EC-498E-A5C4-AFE60EA886A2}" presName="wedgeRectCallout1" presStyleLbl="node1" presStyleIdx="1" presStyleCnt="5">
        <dgm:presLayoutVars>
          <dgm:bulletEnabled val="1"/>
        </dgm:presLayoutVars>
      </dgm:prSet>
      <dgm:spPr/>
    </dgm:pt>
    <dgm:pt modelId="{C4E646E5-C1E0-4D31-A1C5-7A4999FB33C8}" type="pres">
      <dgm:prSet presAssocID="{3C37BA45-AC8D-4F10-AD1D-858EA57AE7DA}" presName="sibTrans" presStyleCnt="0"/>
      <dgm:spPr/>
    </dgm:pt>
    <dgm:pt modelId="{AB0456F0-1CF0-45A8-860B-A6A1CA9CD2A1}" type="pres">
      <dgm:prSet presAssocID="{6C2CAE55-45CC-44CF-AD1D-9E6460EDABAD}" presName="composite" presStyleCnt="0"/>
      <dgm:spPr/>
    </dgm:pt>
    <dgm:pt modelId="{0A6D35B5-6962-48B7-A997-C9DA1819A9A3}" type="pres">
      <dgm:prSet presAssocID="{6C2CAE55-45CC-44CF-AD1D-9E6460EDABAD}" presName="rect1" presStyleLbl="b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</dgm:pt>
    <dgm:pt modelId="{B6DDBACB-4A7C-453A-93CB-E71D3F7319C6}" type="pres">
      <dgm:prSet presAssocID="{6C2CAE55-45CC-44CF-AD1D-9E6460EDABAD}" presName="wedgeRectCallout1" presStyleLbl="node1" presStyleIdx="2" presStyleCnt="5">
        <dgm:presLayoutVars>
          <dgm:bulletEnabled val="1"/>
        </dgm:presLayoutVars>
      </dgm:prSet>
      <dgm:spPr/>
    </dgm:pt>
    <dgm:pt modelId="{87301D9D-C7BA-4BBB-A94A-1759E9CFCFEF}" type="pres">
      <dgm:prSet presAssocID="{2B2A0A9A-8FC8-486A-8853-6F9AF786BAD7}" presName="sibTrans" presStyleCnt="0"/>
      <dgm:spPr/>
    </dgm:pt>
    <dgm:pt modelId="{59B0224C-DB18-4E1A-A9EF-752F59D15D26}" type="pres">
      <dgm:prSet presAssocID="{35C292D1-44B7-4063-B73C-EF382BB3BDC3}" presName="composite" presStyleCnt="0"/>
      <dgm:spPr/>
    </dgm:pt>
    <dgm:pt modelId="{8EBC704A-6004-4A66-819B-68B41E204769}" type="pres">
      <dgm:prSet presAssocID="{35C292D1-44B7-4063-B73C-EF382BB3BDC3}" presName="rect1" presStyleLbl="bgImgPlace1" presStyleIdx="3" presStyleCnt="5"/>
      <dgm:spPr>
        <a:blipFill dpi="0" rotWithShape="1">
          <a:blip xmlns:r="http://schemas.openxmlformats.org/officeDocument/2006/relationships" r:embed="rId4"/>
          <a:srcRect/>
          <a:stretch>
            <a:fillRect l="2440" t="-1286" r="-2440" b="-24238"/>
          </a:stretch>
        </a:blipFill>
      </dgm:spPr>
    </dgm:pt>
    <dgm:pt modelId="{A200C0F9-68D8-4BDF-8DD8-A01BC3231767}" type="pres">
      <dgm:prSet presAssocID="{35C292D1-44B7-4063-B73C-EF382BB3BDC3}" presName="wedgeRectCallout1" presStyleLbl="node1" presStyleIdx="3" presStyleCnt="5">
        <dgm:presLayoutVars>
          <dgm:bulletEnabled val="1"/>
        </dgm:presLayoutVars>
      </dgm:prSet>
      <dgm:spPr/>
    </dgm:pt>
    <dgm:pt modelId="{3631BF51-27F2-473B-98F4-400512DC44E2}" type="pres">
      <dgm:prSet presAssocID="{AF17BC5A-5DF6-4C98-962A-B3E4A59E1417}" presName="sibTrans" presStyleCnt="0"/>
      <dgm:spPr/>
    </dgm:pt>
    <dgm:pt modelId="{4F3552DA-E8E3-4B3E-8904-543950C8AC43}" type="pres">
      <dgm:prSet presAssocID="{8F7C3E74-8136-4396-B086-7248C7783FA5}" presName="composite" presStyleCnt="0"/>
      <dgm:spPr/>
    </dgm:pt>
    <dgm:pt modelId="{C1FE6135-2867-4607-AE07-E7F318AA8C66}" type="pres">
      <dgm:prSet presAssocID="{8F7C3E74-8136-4396-B086-7248C7783FA5}" presName="rect1" presStyleLbl="bgImgPlace1" presStyleIdx="4" presStyleCnt="5"/>
      <dgm:spPr>
        <a:blipFill dpi="0" rotWithShape="1">
          <a:blip xmlns:r="http://schemas.openxmlformats.org/officeDocument/2006/relationships" r:embed="rId5"/>
          <a:srcRect/>
          <a:stretch>
            <a:fillRect l="581" t="-34808" r="-581" b="-31858"/>
          </a:stretch>
        </a:blipFill>
      </dgm:spPr>
    </dgm:pt>
    <dgm:pt modelId="{FEDC015A-F513-483B-AB90-FCF5C1962324}" type="pres">
      <dgm:prSet presAssocID="{8F7C3E74-8136-4396-B086-7248C7783FA5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9A04ED06-0DB4-4380-9D51-D7640710DA02}" type="presOf" srcId="{47AA1F66-C1A8-41A0-BAC6-2CA99A83C1BF}" destId="{A858BA5A-794F-4DAE-873A-37A4E474DB71}" srcOrd="0" destOrd="0" presId="urn:microsoft.com/office/officeart/2008/layout/BendingPictureCaptionList"/>
    <dgm:cxn modelId="{27CBD426-C1F9-4641-AE3F-ECB609B39543}" srcId="{9011A5A6-E7C1-4011-817D-86E408B97054}" destId="{6C2CAE55-45CC-44CF-AD1D-9E6460EDABAD}" srcOrd="2" destOrd="0" parTransId="{F380F8A7-18C9-48A3-872F-1FD43B1B5986}" sibTransId="{2B2A0A9A-8FC8-486A-8853-6F9AF786BAD7}"/>
    <dgm:cxn modelId="{23FF622F-3E31-4633-A234-0B960F63BC04}" srcId="{9011A5A6-E7C1-4011-817D-86E408B97054}" destId="{9484735F-B3EC-498E-A5C4-AFE60EA886A2}" srcOrd="1" destOrd="0" parTransId="{F5E8A117-5A6B-4443-B427-0BCE6AB9F5EF}" sibTransId="{3C37BA45-AC8D-4F10-AD1D-858EA57AE7DA}"/>
    <dgm:cxn modelId="{126B2C63-09F0-4C4C-9322-D7B22987B091}" type="presOf" srcId="{9484735F-B3EC-498E-A5C4-AFE60EA886A2}" destId="{F00D6C49-3523-4F42-A83C-1CC2A2224F7C}" srcOrd="0" destOrd="0" presId="urn:microsoft.com/office/officeart/2008/layout/BendingPictureCaptionList"/>
    <dgm:cxn modelId="{A7EED24E-086A-4440-8767-7D202ABC06CA}" type="presOf" srcId="{6C2CAE55-45CC-44CF-AD1D-9E6460EDABAD}" destId="{B6DDBACB-4A7C-453A-93CB-E71D3F7319C6}" srcOrd="0" destOrd="0" presId="urn:microsoft.com/office/officeart/2008/layout/BendingPictureCaptionList"/>
    <dgm:cxn modelId="{172D8670-AE38-4797-B578-BF46351F4358}" srcId="{9011A5A6-E7C1-4011-817D-86E408B97054}" destId="{35C292D1-44B7-4063-B73C-EF382BB3BDC3}" srcOrd="3" destOrd="0" parTransId="{53BDA8CC-39E1-46A4-A344-EF80C832248B}" sibTransId="{AF17BC5A-5DF6-4C98-962A-B3E4A59E1417}"/>
    <dgm:cxn modelId="{4556667F-882E-415A-AB5D-577F9C890450}" type="presOf" srcId="{9011A5A6-E7C1-4011-817D-86E408B97054}" destId="{5F084039-294A-4395-9CA2-76B1E7BABAC6}" srcOrd="0" destOrd="0" presId="urn:microsoft.com/office/officeart/2008/layout/BendingPictureCaptionList"/>
    <dgm:cxn modelId="{72F665E4-C856-4B6B-A33E-4B6EAF3F5CE0}" srcId="{9011A5A6-E7C1-4011-817D-86E408B97054}" destId="{8F7C3E74-8136-4396-B086-7248C7783FA5}" srcOrd="4" destOrd="0" parTransId="{9A9A95D7-59C2-4D6A-8FC6-10F40B1B1E94}" sibTransId="{E757C245-A54E-408B-BE74-E5D77F9FDEF0}"/>
    <dgm:cxn modelId="{481A63EE-21DC-4E36-BB9E-6C038481C49E}" type="presOf" srcId="{35C292D1-44B7-4063-B73C-EF382BB3BDC3}" destId="{A200C0F9-68D8-4BDF-8DD8-A01BC3231767}" srcOrd="0" destOrd="0" presId="urn:microsoft.com/office/officeart/2008/layout/BendingPictureCaptionList"/>
    <dgm:cxn modelId="{1586BAFD-294F-46BE-8A00-0DF4F76C06BB}" srcId="{9011A5A6-E7C1-4011-817D-86E408B97054}" destId="{47AA1F66-C1A8-41A0-BAC6-2CA99A83C1BF}" srcOrd="0" destOrd="0" parTransId="{8D302315-BBC5-4753-836B-90700766BB42}" sibTransId="{0AF73B91-73C2-4561-B61D-6F5A1F7BD18D}"/>
    <dgm:cxn modelId="{ED19FAFF-D603-4EA5-887D-6906509EA815}" type="presOf" srcId="{8F7C3E74-8136-4396-B086-7248C7783FA5}" destId="{FEDC015A-F513-483B-AB90-FCF5C1962324}" srcOrd="0" destOrd="0" presId="urn:microsoft.com/office/officeart/2008/layout/BendingPictureCaptionList"/>
    <dgm:cxn modelId="{F789E1C9-7E23-4A35-9337-619B402089C9}" type="presParOf" srcId="{5F084039-294A-4395-9CA2-76B1E7BABAC6}" destId="{00D7833A-A9E9-4616-AF1A-269211AA7D58}" srcOrd="0" destOrd="0" presId="urn:microsoft.com/office/officeart/2008/layout/BendingPictureCaptionList"/>
    <dgm:cxn modelId="{1DCAFE32-25F6-4B5C-B776-47B5D4FB6F70}" type="presParOf" srcId="{00D7833A-A9E9-4616-AF1A-269211AA7D58}" destId="{898F05EB-8731-490E-888D-4E0E27A1AA6A}" srcOrd="0" destOrd="0" presId="urn:microsoft.com/office/officeart/2008/layout/BendingPictureCaptionList"/>
    <dgm:cxn modelId="{F1904F85-B858-4C28-AE08-97AA26048C9D}" type="presParOf" srcId="{00D7833A-A9E9-4616-AF1A-269211AA7D58}" destId="{A858BA5A-794F-4DAE-873A-37A4E474DB71}" srcOrd="1" destOrd="0" presId="urn:microsoft.com/office/officeart/2008/layout/BendingPictureCaptionList"/>
    <dgm:cxn modelId="{37D4331E-9AD2-48EA-97DC-8277E95A7333}" type="presParOf" srcId="{5F084039-294A-4395-9CA2-76B1E7BABAC6}" destId="{A6941457-5A79-4EBE-AFDD-5E250FB5E7DE}" srcOrd="1" destOrd="0" presId="urn:microsoft.com/office/officeart/2008/layout/BendingPictureCaptionList"/>
    <dgm:cxn modelId="{1A729291-1E52-4DD6-B3FC-1218B880F5DD}" type="presParOf" srcId="{5F084039-294A-4395-9CA2-76B1E7BABAC6}" destId="{35AA53E6-CFF4-41B7-A740-AD4687970DD8}" srcOrd="2" destOrd="0" presId="urn:microsoft.com/office/officeart/2008/layout/BendingPictureCaptionList"/>
    <dgm:cxn modelId="{387D27A2-9717-4410-9ADA-9258AEC94EC4}" type="presParOf" srcId="{35AA53E6-CFF4-41B7-A740-AD4687970DD8}" destId="{6F7D7991-F117-47AC-BC6D-2DCDFBBBD31A}" srcOrd="0" destOrd="0" presId="urn:microsoft.com/office/officeart/2008/layout/BendingPictureCaptionList"/>
    <dgm:cxn modelId="{317434FB-D063-4EA5-80B6-ECAE1AD778E5}" type="presParOf" srcId="{35AA53E6-CFF4-41B7-A740-AD4687970DD8}" destId="{F00D6C49-3523-4F42-A83C-1CC2A2224F7C}" srcOrd="1" destOrd="0" presId="urn:microsoft.com/office/officeart/2008/layout/BendingPictureCaptionList"/>
    <dgm:cxn modelId="{97684A94-67C6-4EB0-8AF4-33E33E60DE50}" type="presParOf" srcId="{5F084039-294A-4395-9CA2-76B1E7BABAC6}" destId="{C4E646E5-C1E0-4D31-A1C5-7A4999FB33C8}" srcOrd="3" destOrd="0" presId="urn:microsoft.com/office/officeart/2008/layout/BendingPictureCaptionList"/>
    <dgm:cxn modelId="{A32E31CB-DB2C-435A-854D-63AFE716A5D5}" type="presParOf" srcId="{5F084039-294A-4395-9CA2-76B1E7BABAC6}" destId="{AB0456F0-1CF0-45A8-860B-A6A1CA9CD2A1}" srcOrd="4" destOrd="0" presId="urn:microsoft.com/office/officeart/2008/layout/BendingPictureCaptionList"/>
    <dgm:cxn modelId="{79E1B883-BB48-4CD6-8EF3-935C7FBA85A7}" type="presParOf" srcId="{AB0456F0-1CF0-45A8-860B-A6A1CA9CD2A1}" destId="{0A6D35B5-6962-48B7-A997-C9DA1819A9A3}" srcOrd="0" destOrd="0" presId="urn:microsoft.com/office/officeart/2008/layout/BendingPictureCaptionList"/>
    <dgm:cxn modelId="{859BB2A8-80CE-4EB1-9140-AC083F7F2D79}" type="presParOf" srcId="{AB0456F0-1CF0-45A8-860B-A6A1CA9CD2A1}" destId="{B6DDBACB-4A7C-453A-93CB-E71D3F7319C6}" srcOrd="1" destOrd="0" presId="urn:microsoft.com/office/officeart/2008/layout/BendingPictureCaptionList"/>
    <dgm:cxn modelId="{3F89CCA3-FAFB-4F06-86A6-A5B6596113E7}" type="presParOf" srcId="{5F084039-294A-4395-9CA2-76B1E7BABAC6}" destId="{87301D9D-C7BA-4BBB-A94A-1759E9CFCFEF}" srcOrd="5" destOrd="0" presId="urn:microsoft.com/office/officeart/2008/layout/BendingPictureCaptionList"/>
    <dgm:cxn modelId="{D6D69434-0D75-4C94-896C-154F777B5E41}" type="presParOf" srcId="{5F084039-294A-4395-9CA2-76B1E7BABAC6}" destId="{59B0224C-DB18-4E1A-A9EF-752F59D15D26}" srcOrd="6" destOrd="0" presId="urn:microsoft.com/office/officeart/2008/layout/BendingPictureCaptionList"/>
    <dgm:cxn modelId="{47FFF285-C6A0-4485-8FA2-E850EFFDACB0}" type="presParOf" srcId="{59B0224C-DB18-4E1A-A9EF-752F59D15D26}" destId="{8EBC704A-6004-4A66-819B-68B41E204769}" srcOrd="0" destOrd="0" presId="urn:microsoft.com/office/officeart/2008/layout/BendingPictureCaptionList"/>
    <dgm:cxn modelId="{3BA31067-DB02-4972-B116-0B7047238DC3}" type="presParOf" srcId="{59B0224C-DB18-4E1A-A9EF-752F59D15D26}" destId="{A200C0F9-68D8-4BDF-8DD8-A01BC3231767}" srcOrd="1" destOrd="0" presId="urn:microsoft.com/office/officeart/2008/layout/BendingPictureCaptionList"/>
    <dgm:cxn modelId="{718ACDE1-12F1-4E0A-BF95-91DA4D5558A7}" type="presParOf" srcId="{5F084039-294A-4395-9CA2-76B1E7BABAC6}" destId="{3631BF51-27F2-473B-98F4-400512DC44E2}" srcOrd="7" destOrd="0" presId="urn:microsoft.com/office/officeart/2008/layout/BendingPictureCaptionList"/>
    <dgm:cxn modelId="{4AEE02DC-A791-4CF9-8887-AB716452A4E2}" type="presParOf" srcId="{5F084039-294A-4395-9CA2-76B1E7BABAC6}" destId="{4F3552DA-E8E3-4B3E-8904-543950C8AC43}" srcOrd="8" destOrd="0" presId="urn:microsoft.com/office/officeart/2008/layout/BendingPictureCaptionList"/>
    <dgm:cxn modelId="{27171E52-1876-4EFC-8DBE-DD8087D98131}" type="presParOf" srcId="{4F3552DA-E8E3-4B3E-8904-543950C8AC43}" destId="{C1FE6135-2867-4607-AE07-E7F318AA8C66}" srcOrd="0" destOrd="0" presId="urn:microsoft.com/office/officeart/2008/layout/BendingPictureCaptionList"/>
    <dgm:cxn modelId="{F9BB8553-4434-4674-A0CE-1E522E6F1496}" type="presParOf" srcId="{4F3552DA-E8E3-4B3E-8904-543950C8AC43}" destId="{FEDC015A-F513-483B-AB90-FCF5C196232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F05EB-8731-490E-888D-4E0E27A1AA6A}">
      <dsp:nvSpPr>
        <dsp:cNvPr id="0" name=""/>
        <dsp:cNvSpPr/>
      </dsp:nvSpPr>
      <dsp:spPr>
        <a:xfrm>
          <a:off x="685805" y="11203"/>
          <a:ext cx="2730698" cy="218455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324" t="-72019" r="-17201" b="-59592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8BA5A-794F-4DAE-873A-37A4E474DB71}">
      <dsp:nvSpPr>
        <dsp:cNvPr id="0" name=""/>
        <dsp:cNvSpPr/>
      </dsp:nvSpPr>
      <dsp:spPr>
        <a:xfrm>
          <a:off x="905845" y="1970643"/>
          <a:ext cx="2430321" cy="764595"/>
        </a:xfrm>
        <a:prstGeom prst="wedgeRectCallout">
          <a:avLst>
            <a:gd name="adj1" fmla="val 20250"/>
            <a:gd name="adj2" fmla="val -607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2"/>
              </a:solidFill>
            </a:rPr>
            <a:t>Seif Haythem</a:t>
          </a:r>
          <a:endParaRPr lang="en-GB" sz="2100" b="1" kern="1200" dirty="0">
            <a:solidFill>
              <a:schemeClr val="tx2"/>
            </a:solidFill>
          </a:endParaRPr>
        </a:p>
      </dsp:txBody>
      <dsp:txXfrm>
        <a:off x="905845" y="1970643"/>
        <a:ext cx="2430321" cy="764595"/>
      </dsp:txXfrm>
    </dsp:sp>
    <dsp:sp modelId="{6F7D7991-F117-47AC-BC6D-2DCDFBBBD31A}">
      <dsp:nvSpPr>
        <dsp:cNvPr id="0" name=""/>
        <dsp:cNvSpPr/>
      </dsp:nvSpPr>
      <dsp:spPr>
        <a:xfrm>
          <a:off x="3663851" y="1263"/>
          <a:ext cx="2730698" cy="2184558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3834" t="-78687" r="-23834" b="-66441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0D6C49-3523-4F42-A83C-1CC2A2224F7C}">
      <dsp:nvSpPr>
        <dsp:cNvPr id="0" name=""/>
        <dsp:cNvSpPr/>
      </dsp:nvSpPr>
      <dsp:spPr>
        <a:xfrm>
          <a:off x="3909614" y="1970643"/>
          <a:ext cx="2430321" cy="764595"/>
        </a:xfrm>
        <a:prstGeom prst="wedgeRectCallout">
          <a:avLst>
            <a:gd name="adj1" fmla="val 20250"/>
            <a:gd name="adj2" fmla="val -607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2"/>
              </a:solidFill>
            </a:rPr>
            <a:t>Abdelrahman Gomaa</a:t>
          </a:r>
          <a:endParaRPr lang="en-GB" sz="2100" b="1" kern="1200" dirty="0">
            <a:solidFill>
              <a:schemeClr val="tx2"/>
            </a:solidFill>
          </a:endParaRPr>
        </a:p>
      </dsp:txBody>
      <dsp:txXfrm>
        <a:off x="3909614" y="1970643"/>
        <a:ext cx="2430321" cy="764595"/>
      </dsp:txXfrm>
    </dsp:sp>
    <dsp:sp modelId="{0A6D35B5-6962-48B7-A997-C9DA1819A9A3}">
      <dsp:nvSpPr>
        <dsp:cNvPr id="0" name=""/>
        <dsp:cNvSpPr/>
      </dsp:nvSpPr>
      <dsp:spPr>
        <a:xfrm>
          <a:off x="6667619" y="4540"/>
          <a:ext cx="2730698" cy="218455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DBACB-4A7C-453A-93CB-E71D3F7319C6}">
      <dsp:nvSpPr>
        <dsp:cNvPr id="0" name=""/>
        <dsp:cNvSpPr/>
      </dsp:nvSpPr>
      <dsp:spPr>
        <a:xfrm>
          <a:off x="6913382" y="1970643"/>
          <a:ext cx="2430321" cy="764595"/>
        </a:xfrm>
        <a:prstGeom prst="wedgeRectCallout">
          <a:avLst>
            <a:gd name="adj1" fmla="val 20250"/>
            <a:gd name="adj2" fmla="val -607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2"/>
              </a:solidFill>
            </a:rPr>
            <a:t>Abdelrahman Essmat</a:t>
          </a:r>
          <a:endParaRPr lang="en-GB" sz="2100" b="1" kern="1200" dirty="0">
            <a:solidFill>
              <a:schemeClr val="tx2"/>
            </a:solidFill>
          </a:endParaRPr>
        </a:p>
      </dsp:txBody>
      <dsp:txXfrm>
        <a:off x="6913382" y="1970643"/>
        <a:ext cx="2430321" cy="764595"/>
      </dsp:txXfrm>
    </dsp:sp>
    <dsp:sp modelId="{8EBC704A-6004-4A66-819B-68B41E204769}">
      <dsp:nvSpPr>
        <dsp:cNvPr id="0" name=""/>
        <dsp:cNvSpPr/>
      </dsp:nvSpPr>
      <dsp:spPr>
        <a:xfrm>
          <a:off x="2161966" y="3008308"/>
          <a:ext cx="2730698" cy="2184558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2440" t="-1286" r="-2440" b="-24238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0C0F9-68D8-4BDF-8DD8-A01BC3231767}">
      <dsp:nvSpPr>
        <dsp:cNvPr id="0" name=""/>
        <dsp:cNvSpPr/>
      </dsp:nvSpPr>
      <dsp:spPr>
        <a:xfrm>
          <a:off x="2407729" y="4974412"/>
          <a:ext cx="2430321" cy="764595"/>
        </a:xfrm>
        <a:prstGeom prst="wedgeRectCallout">
          <a:avLst>
            <a:gd name="adj1" fmla="val 20250"/>
            <a:gd name="adj2" fmla="val -607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2"/>
              </a:solidFill>
            </a:rPr>
            <a:t>Ahmed Zaytoon</a:t>
          </a:r>
          <a:endParaRPr lang="en-GB" sz="2100" b="1" kern="1200" dirty="0">
            <a:solidFill>
              <a:schemeClr val="tx2"/>
            </a:solidFill>
          </a:endParaRPr>
        </a:p>
      </dsp:txBody>
      <dsp:txXfrm>
        <a:off x="2407729" y="4974412"/>
        <a:ext cx="2430321" cy="764595"/>
      </dsp:txXfrm>
    </dsp:sp>
    <dsp:sp modelId="{C1FE6135-2867-4607-AE07-E7F318AA8C66}">
      <dsp:nvSpPr>
        <dsp:cNvPr id="0" name=""/>
        <dsp:cNvSpPr/>
      </dsp:nvSpPr>
      <dsp:spPr>
        <a:xfrm>
          <a:off x="5165735" y="3008308"/>
          <a:ext cx="2730698" cy="2184558"/>
        </a:xfrm>
        <a:prstGeom prst="rect">
          <a:avLst/>
        </a:prstGeom>
        <a:blipFill dpi="0" rotWithShape="1">
          <a:blip xmlns:r="http://schemas.openxmlformats.org/officeDocument/2006/relationships" r:embed="rId5"/>
          <a:srcRect/>
          <a:stretch>
            <a:fillRect l="581" t="-34808" r="-581" b="-31858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C015A-F513-483B-AB90-FCF5C1962324}">
      <dsp:nvSpPr>
        <dsp:cNvPr id="0" name=""/>
        <dsp:cNvSpPr/>
      </dsp:nvSpPr>
      <dsp:spPr>
        <a:xfrm>
          <a:off x="5411498" y="4974412"/>
          <a:ext cx="2430321" cy="764595"/>
        </a:xfrm>
        <a:prstGeom prst="wedgeRectCallout">
          <a:avLst>
            <a:gd name="adj1" fmla="val 20250"/>
            <a:gd name="adj2" fmla="val -607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2"/>
              </a:solidFill>
            </a:rPr>
            <a:t>Hesham Elkateb</a:t>
          </a:r>
          <a:endParaRPr lang="en-GB" sz="2100" b="1" kern="1200" dirty="0">
            <a:solidFill>
              <a:schemeClr val="tx2"/>
            </a:solidFill>
          </a:endParaRPr>
        </a:p>
      </dsp:txBody>
      <dsp:txXfrm>
        <a:off x="5411498" y="4974412"/>
        <a:ext cx="2430321" cy="764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10001">
            <a:off x="9863442" y="503733"/>
            <a:ext cx="9943437" cy="1752531"/>
          </a:xfrm>
          <a:custGeom>
            <a:avLst/>
            <a:gdLst/>
            <a:ahLst/>
            <a:cxnLst/>
            <a:rect l="l" t="t" r="r" b="b"/>
            <a:pathLst>
              <a:path w="9943437" h="1752531">
                <a:moveTo>
                  <a:pt x="0" y="0"/>
                </a:moveTo>
                <a:lnTo>
                  <a:pt x="9943436" y="0"/>
                </a:lnTo>
                <a:lnTo>
                  <a:pt x="9943436" y="1752531"/>
                </a:lnTo>
                <a:lnTo>
                  <a:pt x="0" y="175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515754">
            <a:off x="7299739" y="7877101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1" y="0"/>
                </a:lnTo>
                <a:lnTo>
                  <a:pt x="14537881" y="2634991"/>
                </a:lnTo>
                <a:lnTo>
                  <a:pt x="0" y="263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8454871">
            <a:off x="-1632632" y="8318331"/>
            <a:ext cx="9943437" cy="1752531"/>
          </a:xfrm>
          <a:custGeom>
            <a:avLst/>
            <a:gdLst/>
            <a:ahLst/>
            <a:cxnLst/>
            <a:rect l="l" t="t" r="r" b="b"/>
            <a:pathLst>
              <a:path w="9943437" h="1752531">
                <a:moveTo>
                  <a:pt x="0" y="0"/>
                </a:moveTo>
                <a:lnTo>
                  <a:pt x="9943436" y="0"/>
                </a:lnTo>
                <a:lnTo>
                  <a:pt x="9943436" y="1752531"/>
                </a:lnTo>
                <a:lnTo>
                  <a:pt x="0" y="175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592963">
            <a:off x="901275" y="477557"/>
            <a:ext cx="985589" cy="2471697"/>
          </a:xfrm>
          <a:custGeom>
            <a:avLst/>
            <a:gdLst/>
            <a:ahLst/>
            <a:cxnLst/>
            <a:rect l="l" t="t" r="r" b="b"/>
            <a:pathLst>
              <a:path w="985589" h="2471697">
                <a:moveTo>
                  <a:pt x="0" y="0"/>
                </a:moveTo>
                <a:lnTo>
                  <a:pt x="985589" y="0"/>
                </a:lnTo>
                <a:lnTo>
                  <a:pt x="985589" y="2471696"/>
                </a:lnTo>
                <a:lnTo>
                  <a:pt x="0" y="247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5163959">
            <a:off x="11429668" y="-519337"/>
            <a:ext cx="552241" cy="2539038"/>
          </a:xfrm>
          <a:custGeom>
            <a:avLst/>
            <a:gdLst/>
            <a:ahLst/>
            <a:cxnLst/>
            <a:rect l="l" t="t" r="r" b="b"/>
            <a:pathLst>
              <a:path w="552241" h="2539038">
                <a:moveTo>
                  <a:pt x="0" y="0"/>
                </a:moveTo>
                <a:lnTo>
                  <a:pt x="552241" y="0"/>
                </a:lnTo>
                <a:lnTo>
                  <a:pt x="552241" y="2539038"/>
                </a:lnTo>
                <a:lnTo>
                  <a:pt x="0" y="2539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1850718">
            <a:off x="-634353" y="8672656"/>
            <a:ext cx="3326107" cy="4177214"/>
          </a:xfrm>
          <a:custGeom>
            <a:avLst/>
            <a:gdLst/>
            <a:ahLst/>
            <a:cxnLst/>
            <a:rect l="l" t="t" r="r" b="b"/>
            <a:pathLst>
              <a:path w="3326107" h="4177214">
                <a:moveTo>
                  <a:pt x="0" y="0"/>
                </a:moveTo>
                <a:lnTo>
                  <a:pt x="3326106" y="0"/>
                </a:lnTo>
                <a:lnTo>
                  <a:pt x="3326106" y="4177214"/>
                </a:lnTo>
                <a:lnTo>
                  <a:pt x="0" y="417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-5054915">
            <a:off x="16736244" y="-649299"/>
            <a:ext cx="1046112" cy="2798961"/>
          </a:xfrm>
          <a:custGeom>
            <a:avLst/>
            <a:gdLst/>
            <a:ahLst/>
            <a:cxnLst/>
            <a:rect l="l" t="t" r="r" b="b"/>
            <a:pathLst>
              <a:path w="1046112" h="2798961">
                <a:moveTo>
                  <a:pt x="0" y="0"/>
                </a:moveTo>
                <a:lnTo>
                  <a:pt x="1046112" y="0"/>
                </a:lnTo>
                <a:lnTo>
                  <a:pt x="1046112" y="2798961"/>
                </a:lnTo>
                <a:lnTo>
                  <a:pt x="0" y="2798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525277" y="4045447"/>
            <a:ext cx="9131498" cy="89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41"/>
              </a:lnSpc>
              <a:spcBef>
                <a:spcPct val="0"/>
              </a:spcBef>
            </a:pPr>
            <a:r>
              <a:rPr lang="en-US" sz="557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Matrix Magic in Circuit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67734" y="6305319"/>
            <a:ext cx="13304996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How Kirchhoff’s Laws Transform into Matrix Equations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48832" y="2193113"/>
            <a:ext cx="5190336" cy="1852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73"/>
              </a:lnSpc>
              <a:spcBef>
                <a:spcPct val="0"/>
              </a:spcBef>
            </a:pPr>
            <a:r>
              <a:rPr lang="en-US" sz="7311" dirty="0" err="1">
                <a:solidFill>
                  <a:srgbClr val="EFD349"/>
                </a:solidFill>
                <a:latin typeface="Wedges"/>
                <a:ea typeface="Wedges"/>
                <a:cs typeface="Wedges"/>
                <a:sym typeface="Wedges"/>
              </a:rPr>
              <a:t>Impedanz</a:t>
            </a:r>
            <a:endParaRPr lang="en-US" sz="7311" dirty="0">
              <a:solidFill>
                <a:srgbClr val="EFD349"/>
              </a:solidFill>
              <a:latin typeface="Wedges"/>
              <a:ea typeface="Wedges"/>
              <a:cs typeface="Wedges"/>
              <a:sym typeface="Wedges"/>
            </a:endParaRPr>
          </a:p>
          <a:p>
            <a:pPr algn="ctr">
              <a:lnSpc>
                <a:spcPts val="4562"/>
              </a:lnSpc>
              <a:spcBef>
                <a:spcPct val="0"/>
              </a:spcBef>
            </a:pPr>
            <a:endParaRPr lang="en-US" sz="7311" dirty="0">
              <a:solidFill>
                <a:srgbClr val="EFD349"/>
              </a:solidFill>
              <a:latin typeface="Wedges"/>
              <a:ea typeface="Wedges"/>
              <a:cs typeface="Wedges"/>
              <a:sym typeface="Wedg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5734">
            <a:off x="-8196437" y="6894931"/>
            <a:ext cx="12557410" cy="2346659"/>
          </a:xfrm>
          <a:custGeom>
            <a:avLst/>
            <a:gdLst/>
            <a:ahLst/>
            <a:cxnLst/>
            <a:rect l="l" t="t" r="r" b="b"/>
            <a:pathLst>
              <a:path w="12557410" h="2346659">
                <a:moveTo>
                  <a:pt x="0" y="0"/>
                </a:moveTo>
                <a:lnTo>
                  <a:pt x="12557410" y="0"/>
                </a:lnTo>
                <a:lnTo>
                  <a:pt x="12557410" y="2346659"/>
                </a:lnTo>
                <a:lnTo>
                  <a:pt x="0" y="2346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1" r="-155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970692" y="4110882"/>
            <a:ext cx="10346615" cy="211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7310" b="1">
                <a:solidFill>
                  <a:srgbClr val="EFD3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2.Why It is Hard</a:t>
            </a:r>
          </a:p>
          <a:p>
            <a:pPr algn="ctr">
              <a:lnSpc>
                <a:spcPts val="8260"/>
              </a:lnSpc>
            </a:pPr>
            <a:endParaRPr lang="en-US" sz="7310" b="1">
              <a:solidFill>
                <a:srgbClr val="EFD349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</p:txBody>
      </p:sp>
      <p:sp>
        <p:nvSpPr>
          <p:cNvPr id="4" name="Freeform 4"/>
          <p:cNvSpPr/>
          <p:nvPr/>
        </p:nvSpPr>
        <p:spPr>
          <a:xfrm rot="2324008">
            <a:off x="8989702" y="561573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0" y="0"/>
                </a:lnTo>
                <a:lnTo>
                  <a:pt x="14537880" y="2634991"/>
                </a:lnTo>
                <a:lnTo>
                  <a:pt x="0" y="263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25118"/>
            <a:chOff x="0" y="0"/>
            <a:chExt cx="4816593" cy="7704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0401"/>
            </a:xfrm>
            <a:custGeom>
              <a:avLst/>
              <a:gdLst/>
              <a:ahLst/>
              <a:cxnLst/>
              <a:rect l="l" t="t" r="r" b="b"/>
              <a:pathLst>
                <a:path w="4816592" h="770401">
                  <a:moveTo>
                    <a:pt x="0" y="0"/>
                  </a:moveTo>
                  <a:lnTo>
                    <a:pt x="4816592" y="0"/>
                  </a:lnTo>
                  <a:lnTo>
                    <a:pt x="4816592" y="770401"/>
                  </a:lnTo>
                  <a:lnTo>
                    <a:pt x="0" y="770401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779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24019" y="517003"/>
            <a:ext cx="5405795" cy="238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</a:pPr>
            <a:r>
              <a:rPr lang="en-US" sz="7310" dirty="0">
                <a:solidFill>
                  <a:srgbClr val="023868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Why It is Hard</a:t>
            </a:r>
          </a:p>
          <a:p>
            <a:pPr algn="ctr">
              <a:lnSpc>
                <a:spcPts val="9503"/>
              </a:lnSpc>
              <a:spcBef>
                <a:spcPct val="0"/>
              </a:spcBef>
            </a:pPr>
            <a:endParaRPr lang="en-US" sz="7310" dirty="0">
              <a:solidFill>
                <a:srgbClr val="023868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75907" y="3792476"/>
            <a:ext cx="15102020" cy="556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1" lvl="1" indent="-593721" algn="l">
              <a:lnSpc>
                <a:spcPts val="7699"/>
              </a:lnSpc>
              <a:buFont typeface="Arial"/>
              <a:buChar char="•"/>
            </a:pPr>
            <a:r>
              <a:rPr lang="en-US" sz="54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Dependent Sources:</a:t>
            </a:r>
          </a:p>
          <a:p>
            <a:pPr marL="1727199" lvl="2" indent="-575733" algn="l">
              <a:lnSpc>
                <a:spcPts val="5599"/>
              </a:lnSpc>
              <a:buFont typeface="Arial"/>
              <a:buChar char="⚬"/>
            </a:pPr>
            <a:r>
              <a:rPr lang="en-US" sz="3999" dirty="0">
                <a:solidFill>
                  <a:srgbClr val="E6EEF3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Introduce variables tied to other branch currents/voltages</a:t>
            </a:r>
          </a:p>
          <a:p>
            <a:pPr marL="1727199" lvl="2" indent="-575733" algn="l">
              <a:lnSpc>
                <a:spcPts val="5599"/>
              </a:lnSpc>
              <a:buFont typeface="Arial"/>
              <a:buChar char="⚬"/>
            </a:pPr>
            <a:r>
              <a:rPr lang="en-US" sz="3999" dirty="0">
                <a:solidFill>
                  <a:srgbClr val="E6EEF3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Example: CCVS adds term like V = βIₓ (β = gain, Iₓ = control current)</a:t>
            </a:r>
          </a:p>
          <a:p>
            <a:pPr marL="1187441" lvl="1" indent="-593721" algn="l">
              <a:lnSpc>
                <a:spcPts val="7699"/>
              </a:lnSpc>
              <a:buFont typeface="Arial"/>
              <a:buChar char="•"/>
            </a:pPr>
            <a:r>
              <a:rPr lang="en-US" sz="54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Matrix Fill-In:</a:t>
            </a:r>
          </a:p>
          <a:p>
            <a:pPr marL="1727199" lvl="2" indent="-575733" algn="l">
              <a:lnSpc>
                <a:spcPts val="5599"/>
              </a:lnSpc>
              <a:buFont typeface="Arial"/>
              <a:buChar char="⚬"/>
            </a:pPr>
            <a:r>
              <a:rPr lang="en-US" sz="3999" dirty="0">
                <a:solidFill>
                  <a:srgbClr val="E6EEF3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Breaks sparsity patterns → Denser system matrix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E6EEF3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pic>
        <p:nvPicPr>
          <p:cNvPr id="8" name="Graphic 7" descr="Sad face with solid fill with solid fill">
            <a:extLst>
              <a:ext uri="{FF2B5EF4-FFF2-40B4-BE49-F238E27FC236}">
                <a16:creationId xmlns:a16="http://schemas.microsoft.com/office/drawing/2014/main" id="{62EC55AC-DD33-7845-3E97-57B4DE046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756334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5734">
            <a:off x="-8196437" y="6894931"/>
            <a:ext cx="12557410" cy="2346659"/>
          </a:xfrm>
          <a:custGeom>
            <a:avLst/>
            <a:gdLst/>
            <a:ahLst/>
            <a:cxnLst/>
            <a:rect l="l" t="t" r="r" b="b"/>
            <a:pathLst>
              <a:path w="12557410" h="2346659">
                <a:moveTo>
                  <a:pt x="0" y="0"/>
                </a:moveTo>
                <a:lnTo>
                  <a:pt x="12557410" y="0"/>
                </a:lnTo>
                <a:lnTo>
                  <a:pt x="12557410" y="2346659"/>
                </a:lnTo>
                <a:lnTo>
                  <a:pt x="0" y="2346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1" r="-155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970692" y="4634757"/>
            <a:ext cx="10346615" cy="106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7310" b="1">
                <a:solidFill>
                  <a:srgbClr val="EFD3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3.Visual </a:t>
            </a:r>
          </a:p>
        </p:txBody>
      </p:sp>
      <p:sp>
        <p:nvSpPr>
          <p:cNvPr id="4" name="Freeform 4"/>
          <p:cNvSpPr/>
          <p:nvPr/>
        </p:nvSpPr>
        <p:spPr>
          <a:xfrm rot="2324008">
            <a:off x="8989702" y="561573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0" y="0"/>
                </a:lnTo>
                <a:lnTo>
                  <a:pt x="14537880" y="2634991"/>
                </a:lnTo>
                <a:lnTo>
                  <a:pt x="0" y="263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25118"/>
            <a:chOff x="0" y="0"/>
            <a:chExt cx="4816593" cy="7704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0401"/>
            </a:xfrm>
            <a:custGeom>
              <a:avLst/>
              <a:gdLst/>
              <a:ahLst/>
              <a:cxnLst/>
              <a:rect l="l" t="t" r="r" b="b"/>
              <a:pathLst>
                <a:path w="4816592" h="770401">
                  <a:moveTo>
                    <a:pt x="0" y="0"/>
                  </a:moveTo>
                  <a:lnTo>
                    <a:pt x="4816592" y="0"/>
                  </a:lnTo>
                  <a:lnTo>
                    <a:pt x="4816592" y="770401"/>
                  </a:lnTo>
                  <a:lnTo>
                    <a:pt x="0" y="770401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779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993530" y="3671498"/>
            <a:ext cx="8300939" cy="5221085"/>
          </a:xfrm>
          <a:custGeom>
            <a:avLst/>
            <a:gdLst/>
            <a:ahLst/>
            <a:cxnLst/>
            <a:rect l="l" t="t" r="r" b="b"/>
            <a:pathLst>
              <a:path w="8300939" h="5221085">
                <a:moveTo>
                  <a:pt x="0" y="0"/>
                </a:moveTo>
                <a:lnTo>
                  <a:pt x="8300940" y="0"/>
                </a:lnTo>
                <a:lnTo>
                  <a:pt x="8300940" y="5221085"/>
                </a:lnTo>
                <a:lnTo>
                  <a:pt x="0" y="522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7978841" y="1008534"/>
            <a:ext cx="2330318" cy="118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  <a:spcBef>
                <a:spcPct val="0"/>
              </a:spcBef>
            </a:pPr>
            <a:r>
              <a:rPr lang="en-US" sz="7310">
                <a:solidFill>
                  <a:srgbClr val="01386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Visual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38623F-1576-359C-F336-65A9E6E47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A96A90-E077-CE8D-A5D1-28D6799B0D82}"/>
              </a:ext>
            </a:extLst>
          </p:cNvPr>
          <p:cNvSpPr/>
          <p:nvPr/>
        </p:nvSpPr>
        <p:spPr>
          <a:xfrm rot="1163156" flipH="1">
            <a:off x="-716437" y="8412705"/>
            <a:ext cx="9595406" cy="1691190"/>
          </a:xfrm>
          <a:custGeom>
            <a:avLst/>
            <a:gdLst/>
            <a:ahLst/>
            <a:cxnLst/>
            <a:rect l="l" t="t" r="r" b="b"/>
            <a:pathLst>
              <a:path w="9595406" h="1691190">
                <a:moveTo>
                  <a:pt x="9595406" y="0"/>
                </a:moveTo>
                <a:lnTo>
                  <a:pt x="0" y="0"/>
                </a:lnTo>
                <a:lnTo>
                  <a:pt x="0" y="1691190"/>
                </a:lnTo>
                <a:lnTo>
                  <a:pt x="9595406" y="1691190"/>
                </a:lnTo>
                <a:lnTo>
                  <a:pt x="959540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ABD9579-DA1F-2E74-FF3F-342A3E0476E1}"/>
              </a:ext>
            </a:extLst>
          </p:cNvPr>
          <p:cNvSpPr/>
          <p:nvPr/>
        </p:nvSpPr>
        <p:spPr>
          <a:xfrm rot="1562929">
            <a:off x="7675972" y="244270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1" y="0"/>
                </a:lnTo>
                <a:lnTo>
                  <a:pt x="14537881" y="2634991"/>
                </a:lnTo>
                <a:lnTo>
                  <a:pt x="0" y="263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D3B568F-0C16-39D9-4BA7-F414CDF1E03E}"/>
              </a:ext>
            </a:extLst>
          </p:cNvPr>
          <p:cNvSpPr/>
          <p:nvPr/>
        </p:nvSpPr>
        <p:spPr>
          <a:xfrm rot="1163156" flipH="1">
            <a:off x="12772314" y="-384212"/>
            <a:ext cx="9595406" cy="1691190"/>
          </a:xfrm>
          <a:custGeom>
            <a:avLst/>
            <a:gdLst/>
            <a:ahLst/>
            <a:cxnLst/>
            <a:rect l="l" t="t" r="r" b="b"/>
            <a:pathLst>
              <a:path w="9595406" h="1691190">
                <a:moveTo>
                  <a:pt x="9595406" y="0"/>
                </a:moveTo>
                <a:lnTo>
                  <a:pt x="0" y="0"/>
                </a:lnTo>
                <a:lnTo>
                  <a:pt x="0" y="1691190"/>
                </a:lnTo>
                <a:lnTo>
                  <a:pt x="9595406" y="1691190"/>
                </a:lnTo>
                <a:lnTo>
                  <a:pt x="959540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452B706-5F08-8457-5C8A-98190833B321}"/>
              </a:ext>
            </a:extLst>
          </p:cNvPr>
          <p:cNvSpPr txBox="1"/>
          <p:nvPr/>
        </p:nvSpPr>
        <p:spPr>
          <a:xfrm>
            <a:off x="1239419" y="2619127"/>
            <a:ext cx="15296436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731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Why Linear Algebra for Circuits Analysis?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238A03C-0816-F9DC-6E76-B327E7851006}"/>
              </a:ext>
            </a:extLst>
          </p:cNvPr>
          <p:cNvSpPr txBox="1"/>
          <p:nvPr/>
        </p:nvSpPr>
        <p:spPr>
          <a:xfrm>
            <a:off x="2700891" y="6081843"/>
            <a:ext cx="12373491" cy="75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47"/>
              </a:lnSpc>
            </a:pPr>
            <a:r>
              <a:rPr lang="en-US" sz="600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AE5BE-89C5-FEF3-B2F2-96BDEA24B089}"/>
              </a:ext>
            </a:extLst>
          </p:cNvPr>
          <p:cNvSpPr txBox="1"/>
          <p:nvPr/>
        </p:nvSpPr>
        <p:spPr>
          <a:xfrm>
            <a:off x="3108763" y="6015991"/>
            <a:ext cx="11557746" cy="85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>
              <a:lnSpc>
                <a:spcPts val="5547"/>
              </a:lnSpc>
            </a:pPr>
            <a:r>
              <a:rPr lang="en-US" sz="600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Problem</a:t>
            </a:r>
            <a:endParaRPr lang="en-US" sz="1800" dirty="0">
              <a:solidFill>
                <a:srgbClr val="EFD349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</p:spTree>
    <p:extLst>
      <p:ext uri="{BB962C8B-B14F-4D97-AF65-F5344CB8AC3E}">
        <p14:creationId xmlns:p14="http://schemas.microsoft.com/office/powerpoint/2010/main" val="25330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5734">
            <a:off x="-9045673" y="6614649"/>
            <a:ext cx="12557410" cy="2346659"/>
          </a:xfrm>
          <a:custGeom>
            <a:avLst/>
            <a:gdLst/>
            <a:ahLst/>
            <a:cxnLst/>
            <a:rect l="l" t="t" r="r" b="b"/>
            <a:pathLst>
              <a:path w="12557410" h="2346659">
                <a:moveTo>
                  <a:pt x="0" y="0"/>
                </a:moveTo>
                <a:lnTo>
                  <a:pt x="12557410" y="0"/>
                </a:lnTo>
                <a:lnTo>
                  <a:pt x="12557410" y="2346659"/>
                </a:lnTo>
                <a:lnTo>
                  <a:pt x="0" y="2346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1" r="-155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39497" y="357837"/>
            <a:ext cx="5716634" cy="8108701"/>
          </a:xfrm>
          <a:custGeom>
            <a:avLst/>
            <a:gdLst/>
            <a:ahLst/>
            <a:cxnLst/>
            <a:rect l="l" t="t" r="r" b="b"/>
            <a:pathLst>
              <a:path w="5716634" h="8108701">
                <a:moveTo>
                  <a:pt x="0" y="0"/>
                </a:moveTo>
                <a:lnTo>
                  <a:pt x="5716634" y="0"/>
                </a:lnTo>
                <a:lnTo>
                  <a:pt x="5716634" y="8108701"/>
                </a:lnTo>
                <a:lnTo>
                  <a:pt x="0" y="8108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6940023" y="2496640"/>
            <a:ext cx="10319277" cy="4962726"/>
            <a:chOff x="0" y="0"/>
            <a:chExt cx="13759036" cy="6616968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13759036" cy="1436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60"/>
                </a:lnSpc>
              </a:pPr>
              <a:r>
                <a:rPr lang="en-US" sz="7310" b="1" dirty="0">
                  <a:solidFill>
                    <a:srgbClr val="EFD349"/>
                  </a:solidFill>
                  <a:latin typeface="One Little Font Bold"/>
                  <a:ea typeface="One Little Font Bold"/>
                  <a:cs typeface="One Little Font Bold"/>
                  <a:sym typeface="One Little Font Bold"/>
                </a:rPr>
                <a:t>Our Solution 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72535"/>
              <a:ext cx="13759036" cy="4144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 dirty="0">
                  <a:solidFill>
                    <a:srgbClr val="E6EEF3"/>
                  </a:solidFill>
                  <a:latin typeface="One Little Font"/>
                  <a:ea typeface="One Little Font"/>
                  <a:cs typeface="One Little Font"/>
                  <a:sym typeface="One Little Font"/>
                </a:rPr>
                <a:t>Graph Theory + Linear Algebra = Automated solver</a:t>
              </a:r>
            </a:p>
            <a:p>
              <a:pPr algn="l">
                <a:lnSpc>
                  <a:spcPts val="5199"/>
                </a:lnSpc>
              </a:pPr>
              <a:endParaRPr lang="en-US" sz="3999" dirty="0">
                <a:solidFill>
                  <a:srgbClr val="E6EEF3"/>
                </a:solidFill>
                <a:latin typeface="One Little Font"/>
                <a:ea typeface="One Little Font"/>
                <a:cs typeface="One Little Font"/>
                <a:sym typeface="One Little Font"/>
              </a:endParaRPr>
            </a:p>
            <a:p>
              <a:pPr algn="l">
                <a:lnSpc>
                  <a:spcPts val="5199"/>
                </a:lnSpc>
              </a:pPr>
              <a:r>
                <a:rPr lang="en-US" sz="3999" u="none" dirty="0">
                  <a:solidFill>
                    <a:srgbClr val="E6EEF3"/>
                  </a:solidFill>
                  <a:latin typeface="One Little Font"/>
                  <a:ea typeface="One Little Font"/>
                  <a:cs typeface="One Little Font"/>
                  <a:sym typeface="One Little Font"/>
                </a:rPr>
                <a:t>Circuits are graphs → Matrices naturally model them</a:t>
              </a:r>
            </a:p>
            <a:p>
              <a:pPr algn="l">
                <a:lnSpc>
                  <a:spcPts val="3900"/>
                </a:lnSpc>
              </a:pPr>
              <a:endParaRPr lang="en-US" sz="3999" u="none" dirty="0">
                <a:solidFill>
                  <a:srgbClr val="E6EEF3"/>
                </a:solidFill>
                <a:latin typeface="One Little Font"/>
                <a:ea typeface="One Little Font"/>
                <a:cs typeface="One Little Font"/>
                <a:sym typeface="One Little Font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2324008">
            <a:off x="8989702" y="561573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0" y="0"/>
                </a:lnTo>
                <a:lnTo>
                  <a:pt x="14537880" y="2634991"/>
                </a:lnTo>
                <a:lnTo>
                  <a:pt x="0" y="263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25118"/>
            <a:chOff x="0" y="0"/>
            <a:chExt cx="4816593" cy="7704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0401"/>
            </a:xfrm>
            <a:custGeom>
              <a:avLst/>
              <a:gdLst/>
              <a:ahLst/>
              <a:cxnLst/>
              <a:rect l="l" t="t" r="r" b="b"/>
              <a:pathLst>
                <a:path w="4816592" h="770401">
                  <a:moveTo>
                    <a:pt x="0" y="0"/>
                  </a:moveTo>
                  <a:lnTo>
                    <a:pt x="4816592" y="0"/>
                  </a:lnTo>
                  <a:lnTo>
                    <a:pt x="4816592" y="770401"/>
                  </a:lnTo>
                  <a:lnTo>
                    <a:pt x="0" y="770401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779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5784635"/>
            <a:ext cx="11250030" cy="1701567"/>
          </a:xfrm>
          <a:custGeom>
            <a:avLst/>
            <a:gdLst/>
            <a:ahLst/>
            <a:cxnLst/>
            <a:rect l="l" t="t" r="r" b="b"/>
            <a:pathLst>
              <a:path w="11250030" h="1701567">
                <a:moveTo>
                  <a:pt x="0" y="0"/>
                </a:moveTo>
                <a:lnTo>
                  <a:pt x="11250030" y="0"/>
                </a:lnTo>
                <a:lnTo>
                  <a:pt x="11250030" y="1701567"/>
                </a:lnTo>
                <a:lnTo>
                  <a:pt x="0" y="1701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1250030" y="5013357"/>
            <a:ext cx="3716893" cy="3219758"/>
          </a:xfrm>
          <a:custGeom>
            <a:avLst/>
            <a:gdLst/>
            <a:ahLst/>
            <a:cxnLst/>
            <a:rect l="l" t="t" r="r" b="b"/>
            <a:pathLst>
              <a:path w="3716893" h="3219758">
                <a:moveTo>
                  <a:pt x="0" y="0"/>
                </a:moveTo>
                <a:lnTo>
                  <a:pt x="3716892" y="0"/>
                </a:lnTo>
                <a:lnTo>
                  <a:pt x="3716892" y="3219759"/>
                </a:lnTo>
                <a:lnTo>
                  <a:pt x="0" y="3219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1085202">
            <a:off x="14215274" y="5741447"/>
            <a:ext cx="4191450" cy="2132400"/>
          </a:xfrm>
          <a:custGeom>
            <a:avLst/>
            <a:gdLst/>
            <a:ahLst/>
            <a:cxnLst/>
            <a:rect l="l" t="t" r="r" b="b"/>
            <a:pathLst>
              <a:path w="4191450" h="2132400">
                <a:moveTo>
                  <a:pt x="0" y="0"/>
                </a:moveTo>
                <a:lnTo>
                  <a:pt x="4191450" y="0"/>
                </a:lnTo>
                <a:lnTo>
                  <a:pt x="4191450" y="2132400"/>
                </a:lnTo>
                <a:lnTo>
                  <a:pt x="0" y="2132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6695259" y="419100"/>
            <a:ext cx="4264819" cy="118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  <a:spcBef>
                <a:spcPct val="0"/>
              </a:spcBef>
            </a:pPr>
            <a:r>
              <a:rPr lang="en-US" sz="7310" dirty="0">
                <a:solidFill>
                  <a:srgbClr val="01386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The process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722" y="6312722"/>
            <a:ext cx="227926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Circuit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98653" y="6289862"/>
            <a:ext cx="2279260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Graph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11313" y="6312722"/>
            <a:ext cx="2279260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Matrix Y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827669" y="6312722"/>
            <a:ext cx="2279260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LU Solver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3156" flipH="1">
            <a:off x="8487393" y="2701740"/>
            <a:ext cx="9595406" cy="1691190"/>
          </a:xfrm>
          <a:custGeom>
            <a:avLst/>
            <a:gdLst/>
            <a:ahLst/>
            <a:cxnLst/>
            <a:rect l="l" t="t" r="r" b="b"/>
            <a:pathLst>
              <a:path w="9595406" h="1691190">
                <a:moveTo>
                  <a:pt x="9595405" y="0"/>
                </a:moveTo>
                <a:lnTo>
                  <a:pt x="0" y="0"/>
                </a:lnTo>
                <a:lnTo>
                  <a:pt x="0" y="1691191"/>
                </a:lnTo>
                <a:lnTo>
                  <a:pt x="9595405" y="1691191"/>
                </a:lnTo>
                <a:lnTo>
                  <a:pt x="95954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1562929">
            <a:off x="7675972" y="244270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1" y="0"/>
                </a:lnTo>
                <a:lnTo>
                  <a:pt x="14537881" y="2634991"/>
                </a:lnTo>
                <a:lnTo>
                  <a:pt x="0" y="263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22476" y="3056540"/>
            <a:ext cx="18265524" cy="7032690"/>
            <a:chOff x="0" y="0"/>
            <a:chExt cx="4810673" cy="1852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0673" cy="1852231"/>
            </a:xfrm>
            <a:custGeom>
              <a:avLst/>
              <a:gdLst/>
              <a:ahLst/>
              <a:cxnLst/>
              <a:rect l="l" t="t" r="r" b="b"/>
              <a:pathLst>
                <a:path w="4810673" h="1852231">
                  <a:moveTo>
                    <a:pt x="0" y="0"/>
                  </a:moveTo>
                  <a:lnTo>
                    <a:pt x="4810673" y="0"/>
                  </a:lnTo>
                  <a:lnTo>
                    <a:pt x="4810673" y="1852231"/>
                  </a:lnTo>
                  <a:lnTo>
                    <a:pt x="0" y="1852231"/>
                  </a:lnTo>
                  <a:close/>
                </a:path>
              </a:pathLst>
            </a:custGeom>
            <a:solidFill>
              <a:srgbClr val="01386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4810673" cy="1861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57306" y="4259450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0" y="0"/>
                </a:moveTo>
                <a:lnTo>
                  <a:pt x="521970" y="0"/>
                </a:lnTo>
                <a:lnTo>
                  <a:pt x="521970" y="521970"/>
                </a:lnTo>
                <a:lnTo>
                  <a:pt x="0" y="521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3210846" y="3841750"/>
            <a:ext cx="6623157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Nodes = Junctions </a:t>
            </a:r>
          </a:p>
          <a:p>
            <a:pPr algn="l">
              <a:lnSpc>
                <a:spcPts val="5199"/>
              </a:lnSpc>
            </a:pPr>
            <a:r>
              <a:rPr lang="en-US" sz="3999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(currents split/merge)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9484" y="877094"/>
            <a:ext cx="10186564" cy="211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0"/>
              </a:lnSpc>
            </a:pPr>
            <a:r>
              <a:rPr lang="en-US" sz="7310">
                <a:solidFill>
                  <a:srgbClr val="054D8D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Circuits as Graphs</a:t>
            </a:r>
          </a:p>
          <a:p>
            <a:pPr algn="l">
              <a:lnSpc>
                <a:spcPts val="8260"/>
              </a:lnSpc>
            </a:pPr>
            <a:endParaRPr lang="en-US" sz="7310">
              <a:solidFill>
                <a:srgbClr val="054D8D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24200" y="6054110"/>
            <a:ext cx="6623157" cy="261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Edges = Components (R , L , C)</a:t>
            </a:r>
          </a:p>
          <a:p>
            <a:pPr algn="l">
              <a:lnSpc>
                <a:spcPts val="5199"/>
              </a:lnSpc>
            </a:pPr>
            <a:r>
              <a:rPr lang="en-US" sz="3999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(Voltage sources).</a:t>
            </a:r>
          </a:p>
          <a:p>
            <a:pPr algn="l">
              <a:lnSpc>
                <a:spcPts val="5199"/>
              </a:lnSpc>
            </a:pPr>
            <a:endParaRPr lang="en-US" sz="3999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l">
              <a:lnSpc>
                <a:spcPts val="5199"/>
              </a:lnSpc>
            </a:pPr>
            <a:endParaRPr lang="en-US" sz="3999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210846" y="8032750"/>
            <a:ext cx="6623157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Representation: </a:t>
            </a:r>
          </a:p>
          <a:p>
            <a:pPr algn="l">
              <a:lnSpc>
                <a:spcPts val="5199"/>
              </a:lnSpc>
            </a:pPr>
            <a:r>
              <a:rPr lang="en-US" sz="3999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Adjacency matrix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57306" y="6384159"/>
            <a:ext cx="521970" cy="593698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0" y="0"/>
                </a:moveTo>
                <a:lnTo>
                  <a:pt x="521970" y="0"/>
                </a:lnTo>
                <a:lnTo>
                  <a:pt x="521970" y="521970"/>
                </a:lnTo>
                <a:lnTo>
                  <a:pt x="0" y="521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557306" y="8441690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0" y="0"/>
                </a:moveTo>
                <a:lnTo>
                  <a:pt x="521970" y="0"/>
                </a:lnTo>
                <a:lnTo>
                  <a:pt x="521970" y="521970"/>
                </a:lnTo>
                <a:lnTo>
                  <a:pt x="0" y="521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1163156" flipH="1">
            <a:off x="12772314" y="-384212"/>
            <a:ext cx="9595406" cy="1691190"/>
          </a:xfrm>
          <a:custGeom>
            <a:avLst/>
            <a:gdLst/>
            <a:ahLst/>
            <a:cxnLst/>
            <a:rect l="l" t="t" r="r" b="b"/>
            <a:pathLst>
              <a:path w="9595406" h="1691190">
                <a:moveTo>
                  <a:pt x="9595406" y="0"/>
                </a:moveTo>
                <a:lnTo>
                  <a:pt x="0" y="0"/>
                </a:lnTo>
                <a:lnTo>
                  <a:pt x="0" y="1691190"/>
                </a:lnTo>
                <a:lnTo>
                  <a:pt x="9595406" y="1691190"/>
                </a:lnTo>
                <a:lnTo>
                  <a:pt x="959540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17352">
            <a:off x="-2779588" y="7660342"/>
            <a:ext cx="9943437" cy="1752531"/>
          </a:xfrm>
          <a:custGeom>
            <a:avLst/>
            <a:gdLst/>
            <a:ahLst/>
            <a:cxnLst/>
            <a:rect l="l" t="t" r="r" b="b"/>
            <a:pathLst>
              <a:path w="9943437" h="1752531">
                <a:moveTo>
                  <a:pt x="0" y="0"/>
                </a:moveTo>
                <a:lnTo>
                  <a:pt x="9943437" y="0"/>
                </a:lnTo>
                <a:lnTo>
                  <a:pt x="9943437" y="1752531"/>
                </a:lnTo>
                <a:lnTo>
                  <a:pt x="0" y="175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055178" y="3436786"/>
            <a:ext cx="5136124" cy="5916267"/>
            <a:chOff x="0" y="0"/>
            <a:chExt cx="1352724" cy="15581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2724" cy="1558194"/>
            </a:xfrm>
            <a:custGeom>
              <a:avLst/>
              <a:gdLst/>
              <a:ahLst/>
              <a:cxnLst/>
              <a:rect l="l" t="t" r="r" b="b"/>
              <a:pathLst>
                <a:path w="1352724" h="1558194">
                  <a:moveTo>
                    <a:pt x="0" y="0"/>
                  </a:moveTo>
                  <a:lnTo>
                    <a:pt x="1352724" y="0"/>
                  </a:lnTo>
                  <a:lnTo>
                    <a:pt x="1352724" y="1558194"/>
                  </a:lnTo>
                  <a:lnTo>
                    <a:pt x="0" y="1558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352724" cy="156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15754">
            <a:off x="9523069" y="7940805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1" y="0"/>
                </a:lnTo>
                <a:lnTo>
                  <a:pt x="14537881" y="2634990"/>
                </a:lnTo>
                <a:lnTo>
                  <a:pt x="0" y="263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6586916" y="3708248"/>
            <a:ext cx="5136124" cy="5916267"/>
            <a:chOff x="0" y="0"/>
            <a:chExt cx="1352724" cy="15581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52724" cy="1558194"/>
            </a:xfrm>
            <a:custGeom>
              <a:avLst/>
              <a:gdLst/>
              <a:ahLst/>
              <a:cxnLst/>
              <a:rect l="l" t="t" r="r" b="b"/>
              <a:pathLst>
                <a:path w="1352724" h="1558194">
                  <a:moveTo>
                    <a:pt x="0" y="0"/>
                  </a:moveTo>
                  <a:lnTo>
                    <a:pt x="1352724" y="0"/>
                  </a:lnTo>
                  <a:lnTo>
                    <a:pt x="1352724" y="1558194"/>
                  </a:lnTo>
                  <a:lnTo>
                    <a:pt x="0" y="1558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352724" cy="156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12198" y="3436786"/>
            <a:ext cx="5136124" cy="5916267"/>
            <a:chOff x="0" y="0"/>
            <a:chExt cx="1352724" cy="15581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2724" cy="1558194"/>
            </a:xfrm>
            <a:custGeom>
              <a:avLst/>
              <a:gdLst/>
              <a:ahLst/>
              <a:cxnLst/>
              <a:rect l="l" t="t" r="r" b="b"/>
              <a:pathLst>
                <a:path w="1352724" h="1558194">
                  <a:moveTo>
                    <a:pt x="0" y="0"/>
                  </a:moveTo>
                  <a:lnTo>
                    <a:pt x="1352724" y="0"/>
                  </a:lnTo>
                  <a:lnTo>
                    <a:pt x="1352724" y="1558194"/>
                  </a:lnTo>
                  <a:lnTo>
                    <a:pt x="0" y="1558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352724" cy="156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3222" y="3342033"/>
            <a:ext cx="5158080" cy="1138196"/>
            <a:chOff x="0" y="0"/>
            <a:chExt cx="1358507" cy="2997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8507" cy="299772"/>
            </a:xfrm>
            <a:custGeom>
              <a:avLst/>
              <a:gdLst/>
              <a:ahLst/>
              <a:cxnLst/>
              <a:rect l="l" t="t" r="r" b="b"/>
              <a:pathLst>
                <a:path w="1358507" h="299772">
                  <a:moveTo>
                    <a:pt x="0" y="0"/>
                  </a:moveTo>
                  <a:lnTo>
                    <a:pt x="1358507" y="0"/>
                  </a:lnTo>
                  <a:lnTo>
                    <a:pt x="1358507" y="299772"/>
                  </a:lnTo>
                  <a:lnTo>
                    <a:pt x="0" y="299772"/>
                  </a:lnTo>
                  <a:close/>
                </a:path>
              </a:pathLst>
            </a:custGeom>
            <a:solidFill>
              <a:srgbClr val="2C9B5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358507" cy="30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02294" y="3288831"/>
            <a:ext cx="3648216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dirty="0">
                <a:solidFill>
                  <a:srgbClr val="EFD3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Matrix Representations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64960" y="3342033"/>
            <a:ext cx="5158080" cy="1138196"/>
            <a:chOff x="0" y="0"/>
            <a:chExt cx="1358507" cy="2997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58507" cy="299772"/>
            </a:xfrm>
            <a:custGeom>
              <a:avLst/>
              <a:gdLst/>
              <a:ahLst/>
              <a:cxnLst/>
              <a:rect l="l" t="t" r="r" b="b"/>
              <a:pathLst>
                <a:path w="1358507" h="299772">
                  <a:moveTo>
                    <a:pt x="0" y="0"/>
                  </a:moveTo>
                  <a:lnTo>
                    <a:pt x="1358507" y="0"/>
                  </a:lnTo>
                  <a:lnTo>
                    <a:pt x="1358507" y="299772"/>
                  </a:lnTo>
                  <a:lnTo>
                    <a:pt x="0" y="299772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358507" cy="30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01220" y="3342033"/>
            <a:ext cx="5158080" cy="1138196"/>
            <a:chOff x="0" y="0"/>
            <a:chExt cx="1358507" cy="2997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58507" cy="299772"/>
            </a:xfrm>
            <a:custGeom>
              <a:avLst/>
              <a:gdLst/>
              <a:ahLst/>
              <a:cxnLst/>
              <a:rect l="l" t="t" r="r" b="b"/>
              <a:pathLst>
                <a:path w="1358507" h="299772">
                  <a:moveTo>
                    <a:pt x="0" y="0"/>
                  </a:moveTo>
                  <a:lnTo>
                    <a:pt x="1358507" y="0"/>
                  </a:lnTo>
                  <a:lnTo>
                    <a:pt x="1358507" y="299772"/>
                  </a:lnTo>
                  <a:lnTo>
                    <a:pt x="0" y="299772"/>
                  </a:lnTo>
                  <a:close/>
                </a:path>
              </a:pathLst>
            </a:custGeom>
            <a:solidFill>
              <a:srgbClr val="D82B3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358507" cy="30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2251" y="3288831"/>
            <a:ext cx="4465548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dirty="0">
                <a:solidFill>
                  <a:srgbClr val="023868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Systems of Linear Equations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51715" y="4674069"/>
            <a:ext cx="4223498" cy="341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Rank-nullity theorem</a:t>
            </a: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r>
              <a:rPr lang="en-US" sz="3500" u="none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Sparsity</a:t>
            </a:r>
          </a:p>
          <a:p>
            <a:pPr algn="ctr">
              <a:lnSpc>
                <a:spcPts val="4550"/>
              </a:lnSpc>
            </a:pPr>
            <a:endParaRPr lang="en-US" sz="3500" u="none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r>
              <a:rPr lang="en-US" sz="3500" u="none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Symmetry</a:t>
            </a:r>
          </a:p>
          <a:p>
            <a:pPr algn="ctr">
              <a:lnSpc>
                <a:spcPts val="4550"/>
              </a:lnSpc>
            </a:pPr>
            <a:endParaRPr lang="en-US" sz="3500" u="none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54392" y="4805322"/>
            <a:ext cx="4303849" cy="684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Admittance Matrix (Y)</a:t>
            </a: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Current Vector</a:t>
            </a: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Voltage Vector</a:t>
            </a: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032251" y="4225428"/>
            <a:ext cx="4303849" cy="51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KCL → YV = I</a:t>
            </a: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Solution: V = Y⁻¹I </a:t>
            </a: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(LU decomposition in code)</a:t>
            </a: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27" name="Freeform 27"/>
          <p:cNvSpPr/>
          <p:nvPr/>
        </p:nvSpPr>
        <p:spPr>
          <a:xfrm rot="1500664">
            <a:off x="9708542" y="138761"/>
            <a:ext cx="9943437" cy="1752531"/>
          </a:xfrm>
          <a:custGeom>
            <a:avLst/>
            <a:gdLst/>
            <a:ahLst/>
            <a:cxnLst/>
            <a:rect l="l" t="t" r="r" b="b"/>
            <a:pathLst>
              <a:path w="9943437" h="1752531">
                <a:moveTo>
                  <a:pt x="0" y="0"/>
                </a:moveTo>
                <a:lnTo>
                  <a:pt x="9943436" y="0"/>
                </a:lnTo>
                <a:lnTo>
                  <a:pt x="9943436" y="1752531"/>
                </a:lnTo>
                <a:lnTo>
                  <a:pt x="0" y="175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Freeform 28"/>
          <p:cNvSpPr/>
          <p:nvPr/>
        </p:nvSpPr>
        <p:spPr>
          <a:xfrm rot="-497126">
            <a:off x="-2310485" y="-5500342"/>
            <a:ext cx="9963725" cy="7659614"/>
          </a:xfrm>
          <a:custGeom>
            <a:avLst/>
            <a:gdLst/>
            <a:ahLst/>
            <a:cxnLst/>
            <a:rect l="l" t="t" r="r" b="b"/>
            <a:pathLst>
              <a:path w="9963725" h="7659614">
                <a:moveTo>
                  <a:pt x="0" y="0"/>
                </a:moveTo>
                <a:lnTo>
                  <a:pt x="9963726" y="0"/>
                </a:lnTo>
                <a:lnTo>
                  <a:pt x="9963726" y="7659614"/>
                </a:lnTo>
                <a:lnTo>
                  <a:pt x="0" y="7659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9" name="TextBox 29"/>
          <p:cNvSpPr txBox="1"/>
          <p:nvPr/>
        </p:nvSpPr>
        <p:spPr>
          <a:xfrm>
            <a:off x="2671378" y="1352614"/>
            <a:ext cx="13701219" cy="106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731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From Kirchhoff to Matrices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3090" y="3398686"/>
            <a:ext cx="515808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Matrix Properties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3049" y="0"/>
            <a:ext cx="5984275" cy="10287000"/>
            <a:chOff x="0" y="0"/>
            <a:chExt cx="15761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6105" cy="2709333"/>
            </a:xfrm>
            <a:custGeom>
              <a:avLst/>
              <a:gdLst/>
              <a:ahLst/>
              <a:cxnLst/>
              <a:rect l="l" t="t" r="r" b="b"/>
              <a:pathLst>
                <a:path w="1576105" h="2709333">
                  <a:moveTo>
                    <a:pt x="0" y="0"/>
                  </a:moveTo>
                  <a:lnTo>
                    <a:pt x="1576105" y="0"/>
                  </a:lnTo>
                  <a:lnTo>
                    <a:pt x="15761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9E6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576105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2976">
            <a:off x="-991919" y="8611483"/>
            <a:ext cx="4565583" cy="804684"/>
          </a:xfrm>
          <a:custGeom>
            <a:avLst/>
            <a:gdLst/>
            <a:ahLst/>
            <a:cxnLst/>
            <a:rect l="l" t="t" r="r" b="b"/>
            <a:pathLst>
              <a:path w="4565583" h="804684">
                <a:moveTo>
                  <a:pt x="0" y="0"/>
                </a:moveTo>
                <a:lnTo>
                  <a:pt x="4565583" y="0"/>
                </a:lnTo>
                <a:lnTo>
                  <a:pt x="4565583" y="804684"/>
                </a:lnTo>
                <a:lnTo>
                  <a:pt x="0" y="804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409972" y="5976105"/>
            <a:ext cx="1871268" cy="3627660"/>
          </a:xfrm>
          <a:custGeom>
            <a:avLst/>
            <a:gdLst/>
            <a:ahLst/>
            <a:cxnLst/>
            <a:rect l="l" t="t" r="r" b="b"/>
            <a:pathLst>
              <a:path w="1871268" h="3627660">
                <a:moveTo>
                  <a:pt x="0" y="0"/>
                </a:moveTo>
                <a:lnTo>
                  <a:pt x="1871268" y="0"/>
                </a:lnTo>
                <a:lnTo>
                  <a:pt x="1871268" y="3627661"/>
                </a:lnTo>
                <a:lnTo>
                  <a:pt x="0" y="3627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6821774" y="2954997"/>
            <a:ext cx="9408826" cy="3737073"/>
          </a:xfrm>
          <a:custGeom>
            <a:avLst/>
            <a:gdLst/>
            <a:ahLst/>
            <a:cxnLst/>
            <a:rect l="l" t="t" r="r" b="b"/>
            <a:pathLst>
              <a:path w="9408826" h="3737073">
                <a:moveTo>
                  <a:pt x="0" y="0"/>
                </a:moveTo>
                <a:lnTo>
                  <a:pt x="9408827" y="0"/>
                </a:lnTo>
                <a:lnTo>
                  <a:pt x="9408827" y="3737073"/>
                </a:lnTo>
                <a:lnTo>
                  <a:pt x="0" y="3737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-353468" y="313639"/>
            <a:ext cx="6865163" cy="5035064"/>
            <a:chOff x="0" y="47625"/>
            <a:chExt cx="9153551" cy="6713419"/>
          </a:xfrm>
        </p:grpSpPr>
        <p:sp>
          <p:nvSpPr>
            <p:cNvPr id="9" name="TextBox 9"/>
            <p:cNvSpPr txBox="1"/>
            <p:nvPr/>
          </p:nvSpPr>
          <p:spPr>
            <a:xfrm>
              <a:off x="0" y="47625"/>
              <a:ext cx="9153551" cy="5696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60"/>
                </a:lnSpc>
              </a:pPr>
              <a:r>
                <a:rPr lang="en-US" sz="7310" b="1" dirty="0">
                  <a:solidFill>
                    <a:srgbClr val="054D8D"/>
                  </a:solidFill>
                  <a:latin typeface="One Little Font Bold"/>
                  <a:ea typeface="One Little Font Bold"/>
                  <a:cs typeface="One Little Font Bold"/>
                  <a:sym typeface="One Little Font Bold"/>
                </a:rPr>
                <a:t>Building the </a:t>
              </a:r>
            </a:p>
            <a:p>
              <a:pPr algn="ctr">
                <a:lnSpc>
                  <a:spcPts val="8260"/>
                </a:lnSpc>
              </a:pPr>
              <a:r>
                <a:rPr lang="en-US" sz="7310" b="1" dirty="0">
                  <a:solidFill>
                    <a:srgbClr val="054D8D"/>
                  </a:solidFill>
                  <a:latin typeface="One Little Font Bold"/>
                  <a:ea typeface="One Little Font Bold"/>
                  <a:cs typeface="One Little Font Bold"/>
                  <a:sym typeface="One Little Font Bold"/>
                </a:rPr>
                <a:t>system</a:t>
              </a:r>
            </a:p>
            <a:p>
              <a:pPr algn="ctr">
                <a:lnSpc>
                  <a:spcPts val="8260"/>
                </a:lnSpc>
              </a:pPr>
              <a:r>
                <a:rPr lang="en-US" sz="7310" b="1" dirty="0">
                  <a:solidFill>
                    <a:srgbClr val="054D8D"/>
                  </a:solidFill>
                  <a:latin typeface="One Little Font Bold"/>
                  <a:ea typeface="One Little Font Bold"/>
                  <a:cs typeface="One Little Font Bold"/>
                  <a:sym typeface="One Little Font Bold"/>
                </a:rPr>
                <a:t>using </a:t>
              </a:r>
            </a:p>
            <a:p>
              <a:pPr algn="ctr">
                <a:lnSpc>
                  <a:spcPts val="8260"/>
                </a:lnSpc>
              </a:pPr>
              <a:r>
                <a:rPr lang="en-US" sz="7310" b="1" dirty="0">
                  <a:solidFill>
                    <a:srgbClr val="054D8D"/>
                  </a:solidFill>
                  <a:latin typeface="One Little Font Bold"/>
                  <a:ea typeface="One Little Font Bold"/>
                  <a:cs typeface="One Little Font Bold"/>
                  <a:sym typeface="One Little Font Bold"/>
                </a:rPr>
                <a:t>Nodal Analysis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10189"/>
              <a:ext cx="9153551" cy="75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1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86466" y="323837"/>
            <a:ext cx="2426494" cy="88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 b="1" dirty="0">
                <a:solidFill>
                  <a:srgbClr val="000000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Method: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10600" y="419991"/>
            <a:ext cx="90454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Apply Kirchhoff's Current Law (KCL) at each node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98591" y="1541121"/>
            <a:ext cx="7460409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 b="1" dirty="0">
                <a:solidFill>
                  <a:srgbClr val="000000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System of equations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5000" y="7030867"/>
            <a:ext cx="10429875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m = n - 1 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V1, V2 and Vm are voltages from nodes 1, 2 and so on ..., n 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with respect to the reference node.  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∑ Ix  is the algebraic sum of current sources at node x.</a:t>
            </a:r>
            <a:r>
              <a:rPr lang="en-US" sz="3500">
                <a:solidFill>
                  <a:srgbClr val="054D8D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74734" y="0"/>
            <a:ext cx="7310784" cy="2778098"/>
          </a:xfrm>
          <a:custGeom>
            <a:avLst/>
            <a:gdLst/>
            <a:ahLst/>
            <a:cxnLst/>
            <a:rect l="l" t="t" r="r" b="b"/>
            <a:pathLst>
              <a:path w="7310784" h="2778098">
                <a:moveTo>
                  <a:pt x="0" y="0"/>
                </a:moveTo>
                <a:lnTo>
                  <a:pt x="7310784" y="0"/>
                </a:lnTo>
                <a:lnTo>
                  <a:pt x="7310784" y="2778098"/>
                </a:lnTo>
                <a:lnTo>
                  <a:pt x="0" y="277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378892" y="3390900"/>
            <a:ext cx="553021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731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5leha 3la Allah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E6C5C7A-0037-EAB9-203A-35416227F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002936"/>
              </p:ext>
            </p:extLst>
          </p:nvPr>
        </p:nvGraphicFramePr>
        <p:xfrm>
          <a:off x="4114799" y="4495800"/>
          <a:ext cx="10058401" cy="5743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324" y="0"/>
            <a:ext cx="5984275" cy="10287000"/>
            <a:chOff x="0" y="0"/>
            <a:chExt cx="15761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6105" cy="2709333"/>
            </a:xfrm>
            <a:custGeom>
              <a:avLst/>
              <a:gdLst/>
              <a:ahLst/>
              <a:cxnLst/>
              <a:rect l="l" t="t" r="r" b="b"/>
              <a:pathLst>
                <a:path w="1576105" h="2709333">
                  <a:moveTo>
                    <a:pt x="0" y="0"/>
                  </a:moveTo>
                  <a:lnTo>
                    <a:pt x="1576105" y="0"/>
                  </a:lnTo>
                  <a:lnTo>
                    <a:pt x="15761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9E6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576105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2976">
            <a:off x="-991919" y="8611483"/>
            <a:ext cx="4565583" cy="804684"/>
          </a:xfrm>
          <a:custGeom>
            <a:avLst/>
            <a:gdLst/>
            <a:ahLst/>
            <a:cxnLst/>
            <a:rect l="l" t="t" r="r" b="b"/>
            <a:pathLst>
              <a:path w="4565583" h="804684">
                <a:moveTo>
                  <a:pt x="0" y="0"/>
                </a:moveTo>
                <a:lnTo>
                  <a:pt x="4565583" y="0"/>
                </a:lnTo>
                <a:lnTo>
                  <a:pt x="4565583" y="804684"/>
                </a:lnTo>
                <a:lnTo>
                  <a:pt x="0" y="804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071251" y="86344"/>
          <a:ext cx="12102223" cy="8993580"/>
        </p:xfrm>
        <a:graphic>
          <a:graphicData uri="http://schemas.openxmlformats.org/drawingml/2006/table">
            <a:tbl>
              <a:tblPr/>
              <a:tblGrid>
                <a:gridCol w="2546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5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9724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One Little Font Bold"/>
                          <a:ea typeface="One Little Font Bold"/>
                          <a:cs typeface="One Little Font Bold"/>
                          <a:sym typeface="One Little Font Bold"/>
                        </a:rPr>
                        <a:t>Admittance  Matrix (Y)</a:t>
                      </a:r>
                      <a:endParaRPr lang="en-US" sz="1100"/>
                    </a:p>
                    <a:p>
                      <a:pPr algn="ctr">
                        <a:lnSpc>
                          <a:spcPts val="3101"/>
                        </a:lnSpc>
                      </a:pPr>
                      <a:endParaRPr lang="en-US" sz="1100"/>
                    </a:p>
                  </a:txBody>
                  <a:tcPr marL="211046" marR="211046" marT="211046" marB="211046" anchor="ctr">
                    <a:lnL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01"/>
                        </a:lnSpc>
                        <a:defRPr/>
                      </a:pPr>
                      <a:endParaRPr lang="en-US" sz="1100"/>
                    </a:p>
                  </a:txBody>
                  <a:tcPr marL="211046" marR="211046" marT="211046" marB="211046" anchor="ctr">
                    <a:lnL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017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000000"/>
                          </a:solidFill>
                          <a:latin typeface="One Little Font Bold"/>
                          <a:ea typeface="One Little Font Bold"/>
                          <a:cs typeface="One Little Font Bold"/>
                          <a:sym typeface="One Little Font Bold"/>
                        </a:rPr>
                        <a:t>Current Vector (I)</a:t>
                      </a:r>
                      <a:endParaRPr lang="en-US" sz="1100"/>
                    </a:p>
                    <a:p>
                      <a:pPr algn="ctr">
                        <a:lnSpc>
                          <a:spcPts val="4900"/>
                        </a:lnSpc>
                      </a:pPr>
                      <a:endParaRPr lang="en-US" sz="1100"/>
                    </a:p>
                  </a:txBody>
                  <a:tcPr marL="211046" marR="211046" marT="211046" marB="211046" anchor="ctr">
                    <a:lnL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01"/>
                        </a:lnSpc>
                        <a:defRPr/>
                      </a:pPr>
                      <a:endParaRPr lang="en-US" sz="1100" dirty="0"/>
                    </a:p>
                  </a:txBody>
                  <a:tcPr marL="211046" marR="211046" marT="211046" marB="211046" anchor="ctr">
                    <a:lnL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0839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 dirty="0">
                          <a:solidFill>
                            <a:srgbClr val="000000"/>
                          </a:solidFill>
                          <a:latin typeface="One Little Font Bold"/>
                          <a:ea typeface="One Little Font Bold"/>
                          <a:cs typeface="One Little Font Bold"/>
                          <a:sym typeface="One Little Font Bold"/>
                        </a:rPr>
                        <a:t>Voltage Vector (V)</a:t>
                      </a:r>
                      <a:endParaRPr lang="en-US" sz="1100" dirty="0"/>
                    </a:p>
                    <a:p>
                      <a:pPr algn="ctr">
                        <a:lnSpc>
                          <a:spcPts val="4900"/>
                        </a:lnSpc>
                      </a:pPr>
                      <a:endParaRPr lang="en-US" sz="1100" dirty="0"/>
                    </a:p>
                  </a:txBody>
                  <a:tcPr marL="211046" marR="211046" marT="211046" marB="211046" anchor="ctr">
                    <a:lnL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01"/>
                        </a:lnSpc>
                        <a:defRPr/>
                      </a:pPr>
                      <a:endParaRPr lang="en-US" sz="1100" dirty="0"/>
                    </a:p>
                  </a:txBody>
                  <a:tcPr marL="211046" marR="211046" marT="211046" marB="211046" anchor="ctr">
                    <a:lnL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09" cap="flat" cmpd="sng" algn="ctr">
                      <a:solidFill>
                        <a:srgbClr val="C9E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8784344" y="1497420"/>
            <a:ext cx="490072" cy="490072"/>
          </a:xfrm>
          <a:custGeom>
            <a:avLst/>
            <a:gdLst/>
            <a:ahLst/>
            <a:cxnLst/>
            <a:rect l="l" t="t" r="r" b="b"/>
            <a:pathLst>
              <a:path w="490072" h="490072">
                <a:moveTo>
                  <a:pt x="0" y="0"/>
                </a:moveTo>
                <a:lnTo>
                  <a:pt x="490072" y="0"/>
                </a:lnTo>
                <a:lnTo>
                  <a:pt x="490072" y="490072"/>
                </a:lnTo>
                <a:lnTo>
                  <a:pt x="0" y="490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2409972" y="5976105"/>
            <a:ext cx="1871268" cy="3627660"/>
          </a:xfrm>
          <a:custGeom>
            <a:avLst/>
            <a:gdLst/>
            <a:ahLst/>
            <a:cxnLst/>
            <a:rect l="l" t="t" r="r" b="b"/>
            <a:pathLst>
              <a:path w="1871268" h="3627660">
                <a:moveTo>
                  <a:pt x="0" y="0"/>
                </a:moveTo>
                <a:lnTo>
                  <a:pt x="1871268" y="0"/>
                </a:lnTo>
                <a:lnTo>
                  <a:pt x="1871268" y="3627661"/>
                </a:lnTo>
                <a:lnTo>
                  <a:pt x="0" y="3627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9383984" y="4299921"/>
            <a:ext cx="890401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u="none" dirty="0">
                <a:solidFill>
                  <a:srgbClr val="023868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Sum of current sources entering each node </a:t>
            </a:r>
          </a:p>
          <a:p>
            <a:pPr algn="l">
              <a:lnSpc>
                <a:spcPts val="3900"/>
              </a:lnSpc>
            </a:pPr>
            <a:endParaRPr lang="en-US" sz="3000" u="none" dirty="0">
              <a:solidFill>
                <a:srgbClr val="023868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690226" y="4314674"/>
            <a:ext cx="490072" cy="490072"/>
          </a:xfrm>
          <a:custGeom>
            <a:avLst/>
            <a:gdLst/>
            <a:ahLst/>
            <a:cxnLst/>
            <a:rect l="l" t="t" r="r" b="b"/>
            <a:pathLst>
              <a:path w="490072" h="490072">
                <a:moveTo>
                  <a:pt x="0" y="0"/>
                </a:moveTo>
                <a:lnTo>
                  <a:pt x="490072" y="0"/>
                </a:lnTo>
                <a:lnTo>
                  <a:pt x="490072" y="490072"/>
                </a:lnTo>
                <a:lnTo>
                  <a:pt x="0" y="490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8784344" y="6958382"/>
            <a:ext cx="490072" cy="490072"/>
          </a:xfrm>
          <a:custGeom>
            <a:avLst/>
            <a:gdLst/>
            <a:ahLst/>
            <a:cxnLst/>
            <a:rect l="l" t="t" r="r" b="b"/>
            <a:pathLst>
              <a:path w="490072" h="490072">
                <a:moveTo>
                  <a:pt x="0" y="0"/>
                </a:moveTo>
                <a:lnTo>
                  <a:pt x="490072" y="0"/>
                </a:lnTo>
                <a:lnTo>
                  <a:pt x="490072" y="490072"/>
                </a:lnTo>
                <a:lnTo>
                  <a:pt x="0" y="490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8784344" y="339353"/>
            <a:ext cx="490072" cy="490072"/>
          </a:xfrm>
          <a:custGeom>
            <a:avLst/>
            <a:gdLst/>
            <a:ahLst/>
            <a:cxnLst/>
            <a:rect l="l" t="t" r="r" b="b"/>
            <a:pathLst>
              <a:path w="490072" h="490072">
                <a:moveTo>
                  <a:pt x="0" y="0"/>
                </a:moveTo>
                <a:lnTo>
                  <a:pt x="490072" y="0"/>
                </a:lnTo>
                <a:lnTo>
                  <a:pt x="490072" y="490072"/>
                </a:lnTo>
                <a:lnTo>
                  <a:pt x="0" y="490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55742" y="2838059"/>
            <a:ext cx="2049936" cy="707716"/>
          </a:xfrm>
          <a:custGeom>
            <a:avLst/>
            <a:gdLst/>
            <a:ahLst/>
            <a:cxnLst/>
            <a:rect l="l" t="t" r="r" b="b"/>
            <a:pathLst>
              <a:path w="2049936" h="707716">
                <a:moveTo>
                  <a:pt x="0" y="0"/>
                </a:moveTo>
                <a:lnTo>
                  <a:pt x="2049936" y="0"/>
                </a:lnTo>
                <a:lnTo>
                  <a:pt x="2049936" y="707716"/>
                </a:lnTo>
                <a:lnTo>
                  <a:pt x="0" y="707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4" name="Group 14"/>
          <p:cNvGrpSpPr/>
          <p:nvPr/>
        </p:nvGrpSpPr>
        <p:grpSpPr>
          <a:xfrm>
            <a:off x="-304534" y="1028700"/>
            <a:ext cx="6865163" cy="1927533"/>
            <a:chOff x="0" y="0"/>
            <a:chExt cx="9153551" cy="257004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7625"/>
              <a:ext cx="9153551" cy="1436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60"/>
                </a:lnSpc>
              </a:pPr>
              <a:r>
                <a:rPr lang="en-US" sz="7310" b="1">
                  <a:solidFill>
                    <a:srgbClr val="054D8D"/>
                  </a:solidFill>
                  <a:latin typeface="One Little Font Bold"/>
                  <a:ea typeface="One Little Font Bold"/>
                  <a:cs typeface="One Little Font Bold"/>
                  <a:sym typeface="One Little Font Bold"/>
                </a:rPr>
                <a:t>Matrix form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19189"/>
              <a:ext cx="9153551" cy="75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1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476246" y="306071"/>
            <a:ext cx="869722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23868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Diagonal: </a:t>
            </a:r>
            <a:r>
              <a:rPr lang="en-US" sz="3000">
                <a:solidFill>
                  <a:srgbClr val="023868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Sum of admittances at each node.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76246" y="1506424"/>
            <a:ext cx="798901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23868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Off-diagonal:</a:t>
            </a:r>
            <a:r>
              <a:rPr lang="en-US" sz="3000">
                <a:solidFill>
                  <a:srgbClr val="023868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 Negative admittance 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76246" y="6789810"/>
            <a:ext cx="7896752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23868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Unknown node voltages: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u="none">
                <a:solidFill>
                  <a:srgbClr val="023868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Reference node (GND): Set to 0V</a:t>
            </a:r>
          </a:p>
          <a:p>
            <a:pPr algn="l">
              <a:lnSpc>
                <a:spcPts val="3900"/>
              </a:lnSpc>
            </a:pPr>
            <a:endParaRPr lang="en-US" sz="3000" u="none">
              <a:solidFill>
                <a:srgbClr val="023868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l">
              <a:lnSpc>
                <a:spcPts val="3900"/>
              </a:lnSpc>
            </a:pPr>
            <a:endParaRPr lang="en-US" sz="3000" u="none">
              <a:solidFill>
                <a:srgbClr val="023868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78129" y="1958917"/>
            <a:ext cx="618713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23868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between connected nodes.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623" y="2966060"/>
            <a:ext cx="6906955" cy="5300301"/>
          </a:xfrm>
          <a:custGeom>
            <a:avLst/>
            <a:gdLst/>
            <a:ahLst/>
            <a:cxnLst/>
            <a:rect l="l" t="t" r="r" b="b"/>
            <a:pathLst>
              <a:path w="6906955" h="5300301">
                <a:moveTo>
                  <a:pt x="0" y="0"/>
                </a:moveTo>
                <a:lnTo>
                  <a:pt x="6906955" y="0"/>
                </a:lnTo>
                <a:lnTo>
                  <a:pt x="6906955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198048" y="4400292"/>
            <a:ext cx="4460552" cy="2887985"/>
          </a:xfrm>
          <a:custGeom>
            <a:avLst/>
            <a:gdLst/>
            <a:ahLst/>
            <a:cxnLst/>
            <a:rect l="l" t="t" r="r" b="b"/>
            <a:pathLst>
              <a:path w="4460552" h="2887985">
                <a:moveTo>
                  <a:pt x="0" y="0"/>
                </a:moveTo>
                <a:lnTo>
                  <a:pt x="4460552" y="0"/>
                </a:lnTo>
                <a:lnTo>
                  <a:pt x="4460552" y="2887985"/>
                </a:lnTo>
                <a:lnTo>
                  <a:pt x="0" y="2887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Freeform 4"/>
          <p:cNvSpPr/>
          <p:nvPr/>
        </p:nvSpPr>
        <p:spPr>
          <a:xfrm>
            <a:off x="12299687" y="3223507"/>
            <a:ext cx="5693162" cy="5141576"/>
          </a:xfrm>
          <a:custGeom>
            <a:avLst/>
            <a:gdLst/>
            <a:ahLst/>
            <a:cxnLst/>
            <a:rect l="l" t="t" r="r" b="b"/>
            <a:pathLst>
              <a:path w="5693162" h="5141576">
                <a:moveTo>
                  <a:pt x="0" y="0"/>
                </a:moveTo>
                <a:lnTo>
                  <a:pt x="5693163" y="0"/>
                </a:lnTo>
                <a:lnTo>
                  <a:pt x="5693163" y="5141576"/>
                </a:lnTo>
                <a:lnTo>
                  <a:pt x="0" y="5141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5" name="AutoShape 5"/>
          <p:cNvSpPr/>
          <p:nvPr/>
        </p:nvSpPr>
        <p:spPr>
          <a:xfrm>
            <a:off x="5063223" y="2391108"/>
            <a:ext cx="2559533" cy="19050"/>
          </a:xfrm>
          <a:prstGeom prst="line">
            <a:avLst/>
          </a:prstGeom>
          <a:ln w="38100" cap="flat">
            <a:solidFill>
              <a:srgbClr val="EFD34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2221051" y="1545235"/>
            <a:ext cx="2500839" cy="1543050"/>
            <a:chOff x="0" y="0"/>
            <a:chExt cx="658657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8657" cy="406400"/>
            </a:xfrm>
            <a:custGeom>
              <a:avLst/>
              <a:gdLst/>
              <a:ahLst/>
              <a:cxnLst/>
              <a:rect l="l" t="t" r="r" b="b"/>
              <a:pathLst>
                <a:path w="658657" h="406400">
                  <a:moveTo>
                    <a:pt x="157882" y="0"/>
                  </a:moveTo>
                  <a:lnTo>
                    <a:pt x="500775" y="0"/>
                  </a:lnTo>
                  <a:cubicBezTo>
                    <a:pt x="542648" y="0"/>
                    <a:pt x="582806" y="16634"/>
                    <a:pt x="612415" y="46243"/>
                  </a:cubicBezTo>
                  <a:cubicBezTo>
                    <a:pt x="642023" y="75851"/>
                    <a:pt x="658657" y="116009"/>
                    <a:pt x="658657" y="157882"/>
                  </a:cubicBezTo>
                  <a:lnTo>
                    <a:pt x="658657" y="248518"/>
                  </a:lnTo>
                  <a:cubicBezTo>
                    <a:pt x="658657" y="290391"/>
                    <a:pt x="642023" y="330549"/>
                    <a:pt x="612415" y="360157"/>
                  </a:cubicBezTo>
                  <a:cubicBezTo>
                    <a:pt x="582806" y="389766"/>
                    <a:pt x="542648" y="406400"/>
                    <a:pt x="500775" y="406400"/>
                  </a:cubicBezTo>
                  <a:lnTo>
                    <a:pt x="157882" y="406400"/>
                  </a:lnTo>
                  <a:cubicBezTo>
                    <a:pt x="116009" y="406400"/>
                    <a:pt x="75851" y="389766"/>
                    <a:pt x="46243" y="360157"/>
                  </a:cubicBezTo>
                  <a:cubicBezTo>
                    <a:pt x="16634" y="330549"/>
                    <a:pt x="0" y="290391"/>
                    <a:pt x="0" y="248518"/>
                  </a:cubicBezTo>
                  <a:lnTo>
                    <a:pt x="0" y="157882"/>
                  </a:lnTo>
                  <a:cubicBezTo>
                    <a:pt x="0" y="116009"/>
                    <a:pt x="16634" y="75851"/>
                    <a:pt x="46243" y="46243"/>
                  </a:cubicBezTo>
                  <a:cubicBezTo>
                    <a:pt x="75851" y="16634"/>
                    <a:pt x="116009" y="0"/>
                    <a:pt x="157882" y="0"/>
                  </a:cubicBezTo>
                  <a:close/>
                </a:path>
              </a:pathLst>
            </a:custGeom>
            <a:solidFill>
              <a:srgbClr val="01386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58657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28930" y="1545235"/>
            <a:ext cx="3086100" cy="1767944"/>
            <a:chOff x="0" y="0"/>
            <a:chExt cx="812800" cy="4656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65631"/>
            </a:xfrm>
            <a:custGeom>
              <a:avLst/>
              <a:gdLst/>
              <a:ahLst/>
              <a:cxnLst/>
              <a:rect l="l" t="t" r="r" b="b"/>
              <a:pathLst>
                <a:path w="812800" h="46563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37691"/>
                  </a:lnTo>
                  <a:cubicBezTo>
                    <a:pt x="812800" y="371623"/>
                    <a:pt x="799321" y="404165"/>
                    <a:pt x="775327" y="428159"/>
                  </a:cubicBezTo>
                  <a:cubicBezTo>
                    <a:pt x="751333" y="452152"/>
                    <a:pt x="718791" y="465631"/>
                    <a:pt x="684859" y="465631"/>
                  </a:cubicBezTo>
                  <a:lnTo>
                    <a:pt x="127941" y="465631"/>
                  </a:lnTo>
                  <a:cubicBezTo>
                    <a:pt x="94009" y="465631"/>
                    <a:pt x="61467" y="452152"/>
                    <a:pt x="37473" y="428159"/>
                  </a:cubicBezTo>
                  <a:cubicBezTo>
                    <a:pt x="13479" y="404165"/>
                    <a:pt x="0" y="371623"/>
                    <a:pt x="0" y="33769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1386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475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553190" y="1415718"/>
            <a:ext cx="3086100" cy="1857779"/>
            <a:chOff x="0" y="0"/>
            <a:chExt cx="812800" cy="4892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89292"/>
            </a:xfrm>
            <a:custGeom>
              <a:avLst/>
              <a:gdLst/>
              <a:ahLst/>
              <a:cxnLst/>
              <a:rect l="l" t="t" r="r" b="b"/>
              <a:pathLst>
                <a:path w="812800" h="489292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61351"/>
                  </a:lnTo>
                  <a:cubicBezTo>
                    <a:pt x="812800" y="395283"/>
                    <a:pt x="799321" y="427825"/>
                    <a:pt x="775327" y="451819"/>
                  </a:cubicBezTo>
                  <a:cubicBezTo>
                    <a:pt x="751333" y="475812"/>
                    <a:pt x="718791" y="489292"/>
                    <a:pt x="684859" y="489292"/>
                  </a:cubicBezTo>
                  <a:lnTo>
                    <a:pt x="127941" y="489292"/>
                  </a:lnTo>
                  <a:cubicBezTo>
                    <a:pt x="94009" y="489292"/>
                    <a:pt x="61467" y="475812"/>
                    <a:pt x="37473" y="451819"/>
                  </a:cubicBezTo>
                  <a:cubicBezTo>
                    <a:pt x="13479" y="427825"/>
                    <a:pt x="0" y="395283"/>
                    <a:pt x="0" y="36135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1386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12800" cy="498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844354" y="2099008"/>
            <a:ext cx="1055251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Graph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73201" y="2024660"/>
            <a:ext cx="172689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FFDE5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Matrices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4494" y="2005610"/>
            <a:ext cx="1133951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Circuit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11121216" y="2381583"/>
            <a:ext cx="2356942" cy="19050"/>
          </a:xfrm>
          <a:prstGeom prst="line">
            <a:avLst/>
          </a:prstGeom>
          <a:ln w="38100" cap="flat">
            <a:solidFill>
              <a:srgbClr val="EFD34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7CB4B1-0546-5F1F-A66F-E043E3CD7EBE}"/>
              </a:ext>
            </a:extLst>
          </p:cNvPr>
          <p:cNvSpPr/>
          <p:nvPr/>
        </p:nvSpPr>
        <p:spPr>
          <a:xfrm>
            <a:off x="0" y="0"/>
            <a:ext cx="18288000" cy="12261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433886-E272-0E3D-B5F0-145C2DDCEF1A}"/>
              </a:ext>
            </a:extLst>
          </p:cNvPr>
          <p:cNvSpPr txBox="1"/>
          <p:nvPr/>
        </p:nvSpPr>
        <p:spPr>
          <a:xfrm>
            <a:off x="5791200" y="266700"/>
            <a:ext cx="708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Process</a:t>
            </a:r>
            <a:endParaRPr lang="en-GB" sz="4400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DB3FD4-113F-D11F-B4D7-40DCF42FF71D}"/>
                  </a:ext>
                </a:extLst>
              </p:cNvPr>
              <p:cNvSpPr txBox="1"/>
              <p:nvPr/>
            </p:nvSpPr>
            <p:spPr>
              <a:xfrm>
                <a:off x="14859000" y="4914900"/>
                <a:ext cx="914400" cy="49109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b="1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DB3FD4-113F-D11F-B4D7-40DCF42FF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0" y="4914900"/>
                <a:ext cx="914400" cy="491096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B7152A-38CA-838C-7857-C238DFE4E466}"/>
                  </a:ext>
                </a:extLst>
              </p:cNvPr>
              <p:cNvSpPr txBox="1"/>
              <p:nvPr/>
            </p:nvSpPr>
            <p:spPr>
              <a:xfrm>
                <a:off x="15773400" y="5616210"/>
                <a:ext cx="914400" cy="49109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B7152A-38CA-838C-7857-C238DFE4E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400" y="5616210"/>
                <a:ext cx="914400" cy="491096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5" grpId="0"/>
      <p:bldP spid="16" grpId="0"/>
      <p:bldP spid="17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2743200" y="1019175"/>
            <a:ext cx="12793897" cy="9525"/>
          </a:xfrm>
          <a:prstGeom prst="line">
            <a:avLst/>
          </a:prstGeom>
          <a:ln w="819150" cap="flat">
            <a:solidFill>
              <a:srgbClr val="EFD3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0" y="3030931"/>
            <a:ext cx="9153043" cy="4225139"/>
            <a:chOff x="0" y="0"/>
            <a:chExt cx="2410678" cy="1112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10678" cy="1112794"/>
            </a:xfrm>
            <a:custGeom>
              <a:avLst/>
              <a:gdLst/>
              <a:ahLst/>
              <a:cxnLst/>
              <a:rect l="l" t="t" r="r" b="b"/>
              <a:pathLst>
                <a:path w="2410678" h="1112794">
                  <a:moveTo>
                    <a:pt x="0" y="0"/>
                  </a:moveTo>
                  <a:lnTo>
                    <a:pt x="2410678" y="0"/>
                  </a:lnTo>
                  <a:lnTo>
                    <a:pt x="2410678" y="1112794"/>
                  </a:lnTo>
                  <a:lnTo>
                    <a:pt x="0" y="1112794"/>
                  </a:lnTo>
                  <a:close/>
                </a:path>
              </a:pathLst>
            </a:custGeom>
            <a:solidFill>
              <a:srgbClr val="054D8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410678" cy="112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3030931"/>
            <a:ext cx="9144000" cy="4225139"/>
            <a:chOff x="0" y="0"/>
            <a:chExt cx="2408296" cy="11127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1112794"/>
            </a:xfrm>
            <a:custGeom>
              <a:avLst/>
              <a:gdLst/>
              <a:ahLst/>
              <a:cxnLst/>
              <a:rect l="l" t="t" r="r" b="b"/>
              <a:pathLst>
                <a:path w="2408296" h="1112794">
                  <a:moveTo>
                    <a:pt x="0" y="0"/>
                  </a:moveTo>
                  <a:lnTo>
                    <a:pt x="2408296" y="0"/>
                  </a:lnTo>
                  <a:lnTo>
                    <a:pt x="2408296" y="1112794"/>
                  </a:lnTo>
                  <a:lnTo>
                    <a:pt x="0" y="1112794"/>
                  </a:lnTo>
                  <a:close/>
                </a:path>
              </a:pathLst>
            </a:custGeom>
            <a:solidFill>
              <a:srgbClr val="054D8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2408296" cy="1122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6794" y="2005820"/>
            <a:ext cx="7939456" cy="148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Why LU Decomposition?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endParaRPr lang="en-US" sz="5499" dirty="0">
              <a:solidFill>
                <a:srgbClr val="EFD349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184887" y="3264419"/>
            <a:ext cx="8731137" cy="4347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338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Advantages:</a:t>
            </a:r>
          </a:p>
          <a:p>
            <a:pPr algn="ctr">
              <a:lnSpc>
                <a:spcPts val="4340"/>
              </a:lnSpc>
            </a:pPr>
            <a:endParaRPr lang="en-US" sz="333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338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Exact solution (no iterative error)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33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338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Reusable factorization for multiple RHS vectors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33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338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Stable with partial pivoting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lang="en-US" sz="333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12272" y="2005820"/>
            <a:ext cx="6538841" cy="148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Mathematical Process</a:t>
            </a:r>
          </a:p>
          <a:p>
            <a:pPr algn="ctr">
              <a:lnSpc>
                <a:spcPts val="4679"/>
              </a:lnSpc>
              <a:spcBef>
                <a:spcPct val="0"/>
              </a:spcBef>
            </a:pPr>
            <a:endParaRPr lang="en-US" sz="5499">
              <a:solidFill>
                <a:srgbClr val="EFD349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27678" y="2768110"/>
            <a:ext cx="8376645" cy="520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2"/>
              </a:lnSpc>
            </a:pPr>
            <a:endParaRPr/>
          </a:p>
          <a:p>
            <a:pPr marL="713548" lvl="1" indent="-356774" algn="l">
              <a:lnSpc>
                <a:spcPts val="4296"/>
              </a:lnSpc>
              <a:buAutoNum type="arabicPeriod"/>
            </a:pPr>
            <a:r>
              <a:rPr lang="en-US" sz="3304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Factorize:              Y = LU</a:t>
            </a:r>
          </a:p>
          <a:p>
            <a:pPr marL="713548" lvl="1" indent="-356774" algn="l">
              <a:lnSpc>
                <a:spcPts val="4296"/>
              </a:lnSpc>
              <a:buFont typeface="Arial"/>
              <a:buChar char="•"/>
            </a:pPr>
            <a:r>
              <a:rPr lang="en-US" sz="3304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L: Lower triangular    U: Upper triangular</a:t>
            </a:r>
          </a:p>
          <a:p>
            <a:pPr algn="l">
              <a:lnSpc>
                <a:spcPts val="4296"/>
              </a:lnSpc>
            </a:pPr>
            <a:r>
              <a:rPr lang="en-US" sz="3304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                Equation :  LU V = I</a:t>
            </a:r>
          </a:p>
          <a:p>
            <a:pPr algn="l">
              <a:lnSpc>
                <a:spcPts val="4296"/>
              </a:lnSpc>
            </a:pPr>
            <a:r>
              <a:rPr lang="en-US" sz="3304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  2. Solve:</a:t>
            </a:r>
          </a:p>
          <a:p>
            <a:pPr marL="713548" lvl="1" indent="-356774" algn="l">
              <a:lnSpc>
                <a:spcPts val="4296"/>
              </a:lnSpc>
              <a:buFont typeface="Arial"/>
              <a:buChar char="•"/>
            </a:pPr>
            <a:r>
              <a:rPr lang="en-US" sz="3304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let Z= UV</a:t>
            </a:r>
          </a:p>
          <a:p>
            <a:pPr marL="713548" lvl="1" indent="-356774" algn="l">
              <a:lnSpc>
                <a:spcPts val="4296"/>
              </a:lnSpc>
              <a:buFont typeface="Arial"/>
              <a:buChar char="•"/>
            </a:pPr>
            <a:r>
              <a:rPr lang="en-US" sz="3304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Forward substitution: L Z = I (for Z)</a:t>
            </a:r>
          </a:p>
          <a:p>
            <a:pPr marL="713548" lvl="1" indent="-356774" algn="l">
              <a:lnSpc>
                <a:spcPts val="4296"/>
              </a:lnSpc>
              <a:buFont typeface="Arial"/>
              <a:buChar char="•"/>
            </a:pPr>
            <a:r>
              <a:rPr lang="en-US" sz="3304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Backward substitution: UV = Z (for V )</a:t>
            </a:r>
          </a:p>
          <a:p>
            <a:pPr algn="l">
              <a:lnSpc>
                <a:spcPts val="4296"/>
              </a:lnSpc>
              <a:spcBef>
                <a:spcPct val="0"/>
              </a:spcBef>
            </a:pPr>
            <a:endParaRPr lang="en-US" sz="3304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462"/>
              </a:lnSpc>
              <a:spcBef>
                <a:spcPct val="0"/>
              </a:spcBef>
            </a:pPr>
            <a:endParaRPr lang="en-US" sz="3304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3" name="AutoShape 13"/>
          <p:cNvSpPr/>
          <p:nvPr/>
        </p:nvSpPr>
        <p:spPr>
          <a:xfrm flipH="1">
            <a:off x="8821959" y="3043435"/>
            <a:ext cx="46332" cy="4212425"/>
          </a:xfrm>
          <a:prstGeom prst="line">
            <a:avLst/>
          </a:prstGeom>
          <a:ln w="38100" cap="flat">
            <a:solidFill>
              <a:srgbClr val="EFD3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3417">
            <a:off x="15257304" y="1746311"/>
            <a:ext cx="8912720" cy="1570867"/>
          </a:xfrm>
          <a:custGeom>
            <a:avLst/>
            <a:gdLst/>
            <a:ahLst/>
            <a:cxnLst/>
            <a:rect l="l" t="t" r="r" b="b"/>
            <a:pathLst>
              <a:path w="8912720" h="1570867">
                <a:moveTo>
                  <a:pt x="0" y="0"/>
                </a:moveTo>
                <a:lnTo>
                  <a:pt x="8912720" y="0"/>
                </a:lnTo>
                <a:lnTo>
                  <a:pt x="8912720" y="1570867"/>
                </a:lnTo>
                <a:lnTo>
                  <a:pt x="0" y="157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185483" flipV="1">
            <a:off x="-1791089" y="8594536"/>
            <a:ext cx="9432302" cy="1662443"/>
          </a:xfrm>
          <a:custGeom>
            <a:avLst/>
            <a:gdLst/>
            <a:ahLst/>
            <a:cxnLst/>
            <a:rect l="l" t="t" r="r" b="b"/>
            <a:pathLst>
              <a:path w="9432302" h="1662443">
                <a:moveTo>
                  <a:pt x="0" y="1662443"/>
                </a:moveTo>
                <a:lnTo>
                  <a:pt x="9432302" y="1662443"/>
                </a:lnTo>
                <a:lnTo>
                  <a:pt x="9432302" y="0"/>
                </a:lnTo>
                <a:lnTo>
                  <a:pt x="0" y="0"/>
                </a:lnTo>
                <a:lnTo>
                  <a:pt x="0" y="166244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514603">
            <a:off x="8672067" y="9180267"/>
            <a:ext cx="8912720" cy="1570867"/>
          </a:xfrm>
          <a:custGeom>
            <a:avLst/>
            <a:gdLst/>
            <a:ahLst/>
            <a:cxnLst/>
            <a:rect l="l" t="t" r="r" b="b"/>
            <a:pathLst>
              <a:path w="8912720" h="1570867">
                <a:moveTo>
                  <a:pt x="0" y="0"/>
                </a:moveTo>
                <a:lnTo>
                  <a:pt x="8912720" y="0"/>
                </a:lnTo>
                <a:lnTo>
                  <a:pt x="8912720" y="1570867"/>
                </a:lnTo>
                <a:lnTo>
                  <a:pt x="0" y="157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254226" y="592339"/>
            <a:ext cx="13671574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  <a:spcBef>
                <a:spcPct val="0"/>
              </a:spcBef>
            </a:pPr>
            <a:r>
              <a:rPr lang="en-US" sz="7310" spc="847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EXTENDING TO AC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84120"/>
            <a:ext cx="7332121" cy="589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5499" b="1" spc="637" dirty="0">
                <a:solidFill>
                  <a:srgbClr val="EFD3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1. WHAT WE ADDED</a:t>
            </a:r>
          </a:p>
          <a:p>
            <a:pPr algn="l">
              <a:lnSpc>
                <a:spcPts val="3471"/>
              </a:lnSpc>
            </a:pPr>
            <a:endParaRPr lang="en-US" sz="5499" b="1" spc="637" dirty="0">
              <a:solidFill>
                <a:srgbClr val="EFD349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348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COMPLEX IMPEDANCE HANDLING</a:t>
            </a:r>
          </a:p>
          <a:p>
            <a:pPr algn="l">
              <a:lnSpc>
                <a:spcPts val="3900"/>
              </a:lnSpc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348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PHASE-AWARE RESULTS</a:t>
            </a:r>
          </a:p>
          <a:p>
            <a:pPr algn="l">
              <a:lnSpc>
                <a:spcPts val="3471"/>
              </a:lnSpc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l">
              <a:lnSpc>
                <a:spcPts val="3471"/>
              </a:lnSpc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471"/>
              </a:lnSpc>
              <a:spcBef>
                <a:spcPct val="0"/>
              </a:spcBef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471"/>
              </a:lnSpc>
              <a:spcBef>
                <a:spcPct val="0"/>
              </a:spcBef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471"/>
              </a:lnSpc>
              <a:spcBef>
                <a:spcPct val="0"/>
              </a:spcBef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471"/>
              </a:lnSpc>
              <a:spcBef>
                <a:spcPct val="0"/>
              </a:spcBef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471"/>
              </a:lnSpc>
              <a:spcBef>
                <a:spcPct val="0"/>
              </a:spcBef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18712" y="2234565"/>
            <a:ext cx="8669288" cy="804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5499" b="1" spc="637" dirty="0">
                <a:solidFill>
                  <a:srgbClr val="EFD3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IMPACT</a:t>
            </a:r>
          </a:p>
          <a:p>
            <a:pPr algn="l">
              <a:lnSpc>
                <a:spcPts val="3509"/>
              </a:lnSpc>
            </a:pPr>
            <a:endParaRPr lang="en-US" sz="5499" b="1" spc="637" dirty="0">
              <a:solidFill>
                <a:srgbClr val="EFD349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348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SOLVER WORKS UNCHANGED:</a:t>
            </a:r>
          </a:p>
          <a:p>
            <a:pPr algn="l">
              <a:lnSpc>
                <a:spcPts val="3900"/>
              </a:lnSpc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l">
              <a:lnSpc>
                <a:spcPts val="3900"/>
              </a:lnSpc>
            </a:pPr>
            <a:r>
              <a:rPr lang="en-US" sz="3000" spc="348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V = SCIPY.LINALG.SOLVE(G_COMPLEX, I_COMPLEX)</a:t>
            </a:r>
          </a:p>
          <a:p>
            <a:pPr algn="l">
              <a:lnSpc>
                <a:spcPts val="3900"/>
              </a:lnSpc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 spc="348" dirty="0">
                <a:solidFill>
                  <a:srgbClr val="FFFFFF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MATRIX ENTRY (Y)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endParaRPr lang="en-US" sz="3000" b="1" spc="348" dirty="0">
              <a:solidFill>
                <a:srgbClr val="FFFFFF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  <a:p>
            <a:pPr marL="647700" lvl="1" indent="-323850" algn="l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348" dirty="0">
                <a:solidFill>
                  <a:srgbClr val="FFFFFF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RESISTOR        1/R</a:t>
            </a:r>
          </a:p>
          <a:p>
            <a:pPr marL="647700" lvl="1" indent="-323850" algn="l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348" dirty="0">
                <a:solidFill>
                  <a:srgbClr val="FFFFFF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INDUCTOR     -J / (( 2 PI F ) L)</a:t>
            </a:r>
          </a:p>
          <a:p>
            <a:pPr marL="647700" lvl="1" indent="-323850" algn="l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348" dirty="0">
                <a:solidFill>
                  <a:srgbClr val="FFFFFF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CAPACITOR       J 2 PI F C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endParaRPr lang="en-US" sz="3000" b="1" spc="348" dirty="0">
              <a:solidFill>
                <a:srgbClr val="FFFFFF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  <a:p>
            <a:pPr algn="ctr">
              <a:lnSpc>
                <a:spcPts val="3509"/>
              </a:lnSpc>
              <a:spcBef>
                <a:spcPct val="0"/>
              </a:spcBef>
            </a:pPr>
            <a:endParaRPr lang="en-US" sz="3000" b="1" spc="348" dirty="0">
              <a:solidFill>
                <a:srgbClr val="FFFFFF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  <a:p>
            <a:pPr algn="ctr">
              <a:lnSpc>
                <a:spcPts val="3509"/>
              </a:lnSpc>
              <a:spcBef>
                <a:spcPct val="0"/>
              </a:spcBef>
            </a:pPr>
            <a:endParaRPr lang="en-US" sz="3000" b="1" spc="348" dirty="0">
              <a:solidFill>
                <a:srgbClr val="FFFFFF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  <a:p>
            <a:pPr algn="ctr">
              <a:lnSpc>
                <a:spcPts val="3509"/>
              </a:lnSpc>
              <a:spcBef>
                <a:spcPct val="0"/>
              </a:spcBef>
            </a:pPr>
            <a:endParaRPr lang="en-US" sz="3000" b="1" spc="348" dirty="0">
              <a:solidFill>
                <a:srgbClr val="FFFFFF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373006"/>
            <a:ext cx="7185568" cy="638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5499" b="1" spc="637" dirty="0">
                <a:solidFill>
                  <a:srgbClr val="EFD3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2. IMPORTANCE</a:t>
            </a:r>
          </a:p>
          <a:p>
            <a:pPr algn="l">
              <a:lnSpc>
                <a:spcPts val="3509"/>
              </a:lnSpc>
            </a:pPr>
            <a:endParaRPr lang="en-US" sz="5499" b="1" spc="637" dirty="0">
              <a:solidFill>
                <a:srgbClr val="EFD349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348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REAL-WORLD RELEVANCE</a:t>
            </a:r>
          </a:p>
          <a:p>
            <a:pPr algn="l">
              <a:lnSpc>
                <a:spcPts val="3900"/>
              </a:lnSpc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348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AC DOMINATES PRACTICAL</a:t>
            </a:r>
          </a:p>
          <a:p>
            <a:pPr algn="l">
              <a:lnSpc>
                <a:spcPts val="3900"/>
              </a:lnSpc>
            </a:pPr>
            <a:r>
              <a:rPr lang="en-US" sz="3000" spc="348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CIRCUITS (AUDIO, POWER, RF)</a:t>
            </a:r>
          </a:p>
          <a:p>
            <a:pPr algn="l">
              <a:lnSpc>
                <a:spcPts val="3509"/>
              </a:lnSpc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l">
              <a:lnSpc>
                <a:spcPts val="3509"/>
              </a:lnSpc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509"/>
              </a:lnSpc>
              <a:spcBef>
                <a:spcPct val="0"/>
              </a:spcBef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509"/>
              </a:lnSpc>
              <a:spcBef>
                <a:spcPct val="0"/>
              </a:spcBef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509"/>
              </a:lnSpc>
              <a:spcBef>
                <a:spcPct val="0"/>
              </a:spcBef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509"/>
              </a:lnSpc>
              <a:spcBef>
                <a:spcPct val="0"/>
              </a:spcBef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509"/>
              </a:lnSpc>
              <a:spcBef>
                <a:spcPct val="0"/>
              </a:spcBef>
            </a:pPr>
            <a:endParaRPr lang="en-US" sz="3000" spc="348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3417">
            <a:off x="8253083" y="-594821"/>
            <a:ext cx="8912720" cy="1570867"/>
          </a:xfrm>
          <a:custGeom>
            <a:avLst/>
            <a:gdLst/>
            <a:ahLst/>
            <a:cxnLst/>
            <a:rect l="l" t="t" r="r" b="b"/>
            <a:pathLst>
              <a:path w="8912720" h="1570867">
                <a:moveTo>
                  <a:pt x="0" y="0"/>
                </a:moveTo>
                <a:lnTo>
                  <a:pt x="8912720" y="0"/>
                </a:lnTo>
                <a:lnTo>
                  <a:pt x="8912720" y="1570867"/>
                </a:lnTo>
                <a:lnTo>
                  <a:pt x="0" y="157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185483" flipV="1">
            <a:off x="-1791089" y="8594536"/>
            <a:ext cx="9432302" cy="1662443"/>
          </a:xfrm>
          <a:custGeom>
            <a:avLst/>
            <a:gdLst/>
            <a:ahLst/>
            <a:cxnLst/>
            <a:rect l="l" t="t" r="r" b="b"/>
            <a:pathLst>
              <a:path w="9432302" h="1662443">
                <a:moveTo>
                  <a:pt x="0" y="1662443"/>
                </a:moveTo>
                <a:lnTo>
                  <a:pt x="9432302" y="1662443"/>
                </a:lnTo>
                <a:lnTo>
                  <a:pt x="9432302" y="0"/>
                </a:lnTo>
                <a:lnTo>
                  <a:pt x="0" y="0"/>
                </a:lnTo>
                <a:lnTo>
                  <a:pt x="0" y="166244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514603">
            <a:off x="8672067" y="9180267"/>
            <a:ext cx="8912720" cy="1570867"/>
          </a:xfrm>
          <a:custGeom>
            <a:avLst/>
            <a:gdLst/>
            <a:ahLst/>
            <a:cxnLst/>
            <a:rect l="l" t="t" r="r" b="b"/>
            <a:pathLst>
              <a:path w="8912720" h="1570867">
                <a:moveTo>
                  <a:pt x="0" y="0"/>
                </a:moveTo>
                <a:lnTo>
                  <a:pt x="8912720" y="0"/>
                </a:lnTo>
                <a:lnTo>
                  <a:pt x="8912720" y="1570867"/>
                </a:lnTo>
                <a:lnTo>
                  <a:pt x="0" y="157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3695938" y="4250054"/>
            <a:ext cx="10896124" cy="118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  <a:spcBef>
                <a:spcPct val="0"/>
              </a:spcBef>
            </a:pPr>
            <a:r>
              <a:rPr lang="en-US" sz="7310" spc="847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SNIPPETS OF IMPEDANZ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6643"/>
            <a:chOff x="0" y="0"/>
            <a:chExt cx="4816593" cy="6786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622"/>
            </a:xfrm>
            <a:custGeom>
              <a:avLst/>
              <a:gdLst/>
              <a:ahLst/>
              <a:cxnLst/>
              <a:rect l="l" t="t" r="r" b="b"/>
              <a:pathLst>
                <a:path w="4816592" h="678622">
                  <a:moveTo>
                    <a:pt x="0" y="0"/>
                  </a:moveTo>
                  <a:lnTo>
                    <a:pt x="4816592" y="0"/>
                  </a:lnTo>
                  <a:lnTo>
                    <a:pt x="4816592" y="678622"/>
                  </a:lnTo>
                  <a:lnTo>
                    <a:pt x="0" y="678622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688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910020" y="4163124"/>
            <a:ext cx="6068837" cy="3634897"/>
          </a:xfrm>
          <a:custGeom>
            <a:avLst/>
            <a:gdLst/>
            <a:ahLst/>
            <a:cxnLst/>
            <a:rect l="l" t="t" r="r" b="b"/>
            <a:pathLst>
              <a:path w="6068837" h="3634897">
                <a:moveTo>
                  <a:pt x="0" y="0"/>
                </a:moveTo>
                <a:lnTo>
                  <a:pt x="6068837" y="0"/>
                </a:lnTo>
                <a:lnTo>
                  <a:pt x="6068837" y="3634897"/>
                </a:lnTo>
                <a:lnTo>
                  <a:pt x="0" y="3634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0" y="3568579"/>
            <a:ext cx="8452960" cy="1574921"/>
          </a:xfrm>
          <a:custGeom>
            <a:avLst/>
            <a:gdLst/>
            <a:ahLst/>
            <a:cxnLst/>
            <a:rect l="l" t="t" r="r" b="b"/>
            <a:pathLst>
              <a:path w="8452960" h="1574921">
                <a:moveTo>
                  <a:pt x="0" y="0"/>
                </a:moveTo>
                <a:lnTo>
                  <a:pt x="8452960" y="0"/>
                </a:lnTo>
                <a:lnTo>
                  <a:pt x="8452960" y="1574921"/>
                </a:lnTo>
                <a:lnTo>
                  <a:pt x="0" y="157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" r="-3737" b="-9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0" y="5143500"/>
            <a:ext cx="5136510" cy="5049638"/>
          </a:xfrm>
          <a:custGeom>
            <a:avLst/>
            <a:gdLst/>
            <a:ahLst/>
            <a:cxnLst/>
            <a:rect l="l" t="t" r="r" b="b"/>
            <a:pathLst>
              <a:path w="5136510" h="5049638">
                <a:moveTo>
                  <a:pt x="0" y="0"/>
                </a:moveTo>
                <a:lnTo>
                  <a:pt x="5136510" y="0"/>
                </a:lnTo>
                <a:lnTo>
                  <a:pt x="5136510" y="5049638"/>
                </a:lnTo>
                <a:lnTo>
                  <a:pt x="0" y="5049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28" r="-252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5713742" y="658465"/>
            <a:ext cx="6491050" cy="118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  <a:spcBef>
                <a:spcPct val="0"/>
              </a:spcBef>
            </a:pPr>
            <a:r>
              <a:rPr lang="en-US" sz="7310">
                <a:solidFill>
                  <a:srgbClr val="01386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Explore the Code 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806212"/>
            <a:ext cx="6096290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  <a:spcBef>
                <a:spcPct val="0"/>
              </a:spcBef>
            </a:pPr>
            <a:r>
              <a:rPr lang="en-US" sz="5499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Matrix Construction: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62379" y="2815756"/>
            <a:ext cx="3240286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  <a:spcBef>
                <a:spcPct val="0"/>
              </a:spcBef>
            </a:pPr>
            <a:r>
              <a:rPr lang="en-US" sz="5499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AC Support:</a:t>
            </a:r>
          </a:p>
        </p:txBody>
      </p:sp>
    </p:spTree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49773"/>
            <a:ext cx="9144000" cy="4937227"/>
            <a:chOff x="0" y="0"/>
            <a:chExt cx="2408296" cy="1300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1300340"/>
            </a:xfrm>
            <a:custGeom>
              <a:avLst/>
              <a:gdLst/>
              <a:ahLst/>
              <a:cxnLst/>
              <a:rect l="l" t="t" r="r" b="b"/>
              <a:pathLst>
                <a:path w="2408296" h="1300340">
                  <a:moveTo>
                    <a:pt x="0" y="0"/>
                  </a:moveTo>
                  <a:lnTo>
                    <a:pt x="2408296" y="0"/>
                  </a:lnTo>
                  <a:lnTo>
                    <a:pt x="2408296" y="1300340"/>
                  </a:lnTo>
                  <a:lnTo>
                    <a:pt x="0" y="1300340"/>
                  </a:lnTo>
                  <a:close/>
                </a:path>
              </a:pathLst>
            </a:custGeom>
            <a:solidFill>
              <a:srgbClr val="01386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408296" cy="1309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5349773"/>
            <a:ext cx="9144000" cy="5343650"/>
            <a:chOff x="0" y="0"/>
            <a:chExt cx="2408296" cy="14073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1407381"/>
            </a:xfrm>
            <a:custGeom>
              <a:avLst/>
              <a:gdLst/>
              <a:ahLst/>
              <a:cxnLst/>
              <a:rect l="l" t="t" r="r" b="b"/>
              <a:pathLst>
                <a:path w="2408296" h="1407381">
                  <a:moveTo>
                    <a:pt x="0" y="0"/>
                  </a:moveTo>
                  <a:lnTo>
                    <a:pt x="2408296" y="0"/>
                  </a:lnTo>
                  <a:lnTo>
                    <a:pt x="2408296" y="1407381"/>
                  </a:lnTo>
                  <a:lnTo>
                    <a:pt x="0" y="1407381"/>
                  </a:lnTo>
                  <a:close/>
                </a:path>
              </a:pathLst>
            </a:custGeom>
            <a:solidFill>
              <a:srgbClr val="01386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408296" cy="1416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2771725"/>
            <a:chOff x="0" y="0"/>
            <a:chExt cx="4816593" cy="730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730002"/>
            </a:xfrm>
            <a:custGeom>
              <a:avLst/>
              <a:gdLst/>
              <a:ahLst/>
              <a:cxnLst/>
              <a:rect l="l" t="t" r="r" b="b"/>
              <a:pathLst>
                <a:path w="4816592" h="730002">
                  <a:moveTo>
                    <a:pt x="0" y="0"/>
                  </a:moveTo>
                  <a:lnTo>
                    <a:pt x="4816592" y="0"/>
                  </a:lnTo>
                  <a:lnTo>
                    <a:pt x="4816592" y="730002"/>
                  </a:lnTo>
                  <a:lnTo>
                    <a:pt x="0" y="730002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4816593" cy="73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906130" y="-91122"/>
            <a:ext cx="4634609" cy="4153768"/>
          </a:xfrm>
          <a:custGeom>
            <a:avLst/>
            <a:gdLst/>
            <a:ahLst/>
            <a:cxnLst/>
            <a:rect l="l" t="t" r="r" b="b"/>
            <a:pathLst>
              <a:path w="4634609" h="4153768">
                <a:moveTo>
                  <a:pt x="0" y="0"/>
                </a:moveTo>
                <a:lnTo>
                  <a:pt x="4634608" y="0"/>
                </a:lnTo>
                <a:lnTo>
                  <a:pt x="4634608" y="4153768"/>
                </a:lnTo>
                <a:lnTo>
                  <a:pt x="0" y="4153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8612111" y="7040894"/>
            <a:ext cx="9304998" cy="1961407"/>
          </a:xfrm>
          <a:custGeom>
            <a:avLst/>
            <a:gdLst/>
            <a:ahLst/>
            <a:cxnLst/>
            <a:rect l="l" t="t" r="r" b="b"/>
            <a:pathLst>
              <a:path w="9304998" h="1961407">
                <a:moveTo>
                  <a:pt x="0" y="0"/>
                </a:moveTo>
                <a:lnTo>
                  <a:pt x="9304998" y="0"/>
                </a:lnTo>
                <a:lnTo>
                  <a:pt x="9304998" y="1961408"/>
                </a:lnTo>
                <a:lnTo>
                  <a:pt x="0" y="196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44" r="-1147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1199340" y="732368"/>
            <a:ext cx="13706790" cy="206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0"/>
              </a:lnSpc>
            </a:pPr>
            <a:r>
              <a:rPr lang="en-US" sz="7310" b="1">
                <a:solidFill>
                  <a:srgbClr val="054D8D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The Role of LU in Our System</a:t>
            </a:r>
          </a:p>
          <a:p>
            <a:pPr algn="l">
              <a:lnSpc>
                <a:spcPts val="7909"/>
              </a:lnSpc>
            </a:pPr>
            <a:endParaRPr lang="en-US" sz="7310" b="1">
              <a:solidFill>
                <a:srgbClr val="054D8D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781377" y="3481628"/>
            <a:ext cx="7659588" cy="265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sz="54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Efficiency:</a:t>
            </a:r>
          </a:p>
          <a:p>
            <a:pPr marL="582935" lvl="1" indent="-291467" algn="ctr">
              <a:lnSpc>
                <a:spcPts val="351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Factorization: O(n3) (done once)</a:t>
            </a:r>
          </a:p>
          <a:p>
            <a:pPr algn="ctr">
              <a:lnSpc>
                <a:spcPts val="3510"/>
              </a:lnSpc>
              <a:spcBef>
                <a:spcPct val="0"/>
              </a:spcBef>
            </a:pPr>
            <a:endParaRPr lang="en-US" sz="2700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marL="582935" lvl="1" indent="-291467" algn="ctr">
              <a:lnSpc>
                <a:spcPts val="351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Substitutions: O(n2) (fast for multiple b )</a:t>
            </a:r>
          </a:p>
          <a:p>
            <a:pPr algn="ctr">
              <a:lnSpc>
                <a:spcPts val="3510"/>
              </a:lnSpc>
              <a:spcBef>
                <a:spcPct val="0"/>
              </a:spcBef>
            </a:pPr>
            <a:endParaRPr lang="en-US" sz="2700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81377" y="6087033"/>
            <a:ext cx="7879375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 spc="637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SNIPPET: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0246" y="3481628"/>
            <a:ext cx="4031754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 spc="637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FUNCITONS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4581920"/>
            <a:ext cx="9269981" cy="430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3045" dirty="0">
                <a:solidFill>
                  <a:srgbClr val="D4D4D4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 </a:t>
            </a:r>
            <a:r>
              <a:rPr lang="en-US" sz="3045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</a:t>
            </a:r>
            <a:r>
              <a:rPr lang="en-US" sz="3045" dirty="0" err="1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analyze_circuit</a:t>
            </a:r>
            <a:r>
              <a:rPr lang="en-US" sz="3045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(self, omega)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endParaRPr lang="en-US" sz="3045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marL="657430" lvl="1" indent="-328715" algn="l">
              <a:lnSpc>
                <a:spcPts val="3440"/>
              </a:lnSpc>
              <a:spcBef>
                <a:spcPct val="0"/>
              </a:spcBef>
              <a:buFont typeface="Arial"/>
              <a:buChar char="•"/>
            </a:pPr>
            <a:r>
              <a:rPr lang="en-US" sz="3045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Builds the admittance matrix Y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endParaRPr lang="en-US" sz="3045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marL="657430" lvl="1" indent="-328715" algn="l">
              <a:lnSpc>
                <a:spcPts val="3440"/>
              </a:lnSpc>
              <a:spcBef>
                <a:spcPct val="0"/>
              </a:spcBef>
              <a:buFont typeface="Arial"/>
              <a:buChar char="•"/>
            </a:pPr>
            <a:r>
              <a:rPr lang="en-US" sz="3045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Builds current vector I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endParaRPr lang="en-US" sz="3045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3045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  </a:t>
            </a:r>
            <a:r>
              <a:rPr lang="en-US" sz="3045" dirty="0" err="1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np.linalg.solve</a:t>
            </a:r>
            <a:r>
              <a:rPr lang="en-US" sz="3045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(Y, I)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endParaRPr lang="en-US" sz="3045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marL="657430" lvl="1" indent="-328715" algn="l">
              <a:lnSpc>
                <a:spcPts val="3440"/>
              </a:lnSpc>
              <a:spcBef>
                <a:spcPct val="0"/>
              </a:spcBef>
              <a:buFont typeface="Arial"/>
              <a:buChar char="•"/>
            </a:pPr>
            <a:r>
              <a:rPr lang="en-US" sz="3045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Solves the linear system using LU decomposition internally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25118"/>
            <a:chOff x="0" y="0"/>
            <a:chExt cx="4816593" cy="7704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0401"/>
            </a:xfrm>
            <a:custGeom>
              <a:avLst/>
              <a:gdLst/>
              <a:ahLst/>
              <a:cxnLst/>
              <a:rect l="l" t="t" r="r" b="b"/>
              <a:pathLst>
                <a:path w="4816592" h="770401">
                  <a:moveTo>
                    <a:pt x="0" y="0"/>
                  </a:moveTo>
                  <a:lnTo>
                    <a:pt x="4816592" y="0"/>
                  </a:lnTo>
                  <a:lnTo>
                    <a:pt x="4816592" y="770401"/>
                  </a:lnTo>
                  <a:lnTo>
                    <a:pt x="0" y="770401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779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37744" y="3270515"/>
            <a:ext cx="5820650" cy="6858914"/>
          </a:xfrm>
          <a:custGeom>
            <a:avLst/>
            <a:gdLst/>
            <a:ahLst/>
            <a:cxnLst/>
            <a:rect l="l" t="t" r="r" b="b"/>
            <a:pathLst>
              <a:path w="5820650" h="6858914">
                <a:moveTo>
                  <a:pt x="0" y="0"/>
                </a:moveTo>
                <a:lnTo>
                  <a:pt x="5820650" y="0"/>
                </a:lnTo>
                <a:lnTo>
                  <a:pt x="5820650" y="6858915"/>
                </a:lnTo>
                <a:lnTo>
                  <a:pt x="0" y="6858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08" b="-4496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6587383" y="630709"/>
            <a:ext cx="4538782" cy="118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  <a:spcBef>
                <a:spcPct val="0"/>
              </a:spcBef>
            </a:pPr>
            <a:r>
              <a:rPr lang="en-US" sz="7310">
                <a:solidFill>
                  <a:srgbClr val="01386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GUI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3380461"/>
            <a:ext cx="6122603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 spc="637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SLIDE CONTENT: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70" y="4369596"/>
            <a:ext cx="10548774" cy="612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700" spc="313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COMPONENT SELECTION</a:t>
            </a:r>
          </a:p>
          <a:p>
            <a:pPr marL="582930" lvl="1" indent="-291465" algn="l">
              <a:lnSpc>
                <a:spcPts val="351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pc="313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RESISTOR / CAPACITOR / INDUCTOR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endParaRPr lang="en-US" sz="2700" spc="313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700" spc="313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SOURCE CONFIGURATION</a:t>
            </a:r>
          </a:p>
          <a:p>
            <a:pPr marL="582930" lvl="1" indent="-291465" algn="l">
              <a:lnSpc>
                <a:spcPts val="351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pc="313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SINE + PHASE, FREQUENCY, VOLTAGE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endParaRPr lang="en-US" sz="2700" spc="313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700" spc="313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NODE MANAGEMENT</a:t>
            </a:r>
          </a:p>
          <a:p>
            <a:pPr marL="582930" lvl="1" indent="-291465" algn="l">
              <a:lnSpc>
                <a:spcPts val="351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pc="313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ADD/REMOVE CUSTOM NODES</a:t>
            </a:r>
          </a:p>
          <a:p>
            <a:pPr marL="582930" lvl="1" indent="-291465" algn="l">
              <a:lnSpc>
                <a:spcPts val="351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pc="313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AUTOMATIC GROUNDING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endParaRPr lang="en-US" sz="2700" spc="313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700" spc="313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INSTANT RESULTS</a:t>
            </a:r>
          </a:p>
          <a:p>
            <a:pPr marL="582930" lvl="1" indent="-291465" algn="l">
              <a:lnSpc>
                <a:spcPts val="3510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pc="313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IMPEDANCE, VOLTAGES, CURRENTS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700" spc="313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         (MAGNITUDE &amp; PHASE)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endParaRPr lang="en-US" sz="2700" spc="313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5734">
            <a:off x="-8196437" y="6894931"/>
            <a:ext cx="12557410" cy="2346659"/>
          </a:xfrm>
          <a:custGeom>
            <a:avLst/>
            <a:gdLst/>
            <a:ahLst/>
            <a:cxnLst/>
            <a:rect l="l" t="t" r="r" b="b"/>
            <a:pathLst>
              <a:path w="12557410" h="2346659">
                <a:moveTo>
                  <a:pt x="0" y="0"/>
                </a:moveTo>
                <a:lnTo>
                  <a:pt x="12557410" y="0"/>
                </a:lnTo>
                <a:lnTo>
                  <a:pt x="12557410" y="2346659"/>
                </a:lnTo>
                <a:lnTo>
                  <a:pt x="0" y="2346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1" r="-155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4447050" y="446090"/>
            <a:ext cx="11928410" cy="2340176"/>
            <a:chOff x="0" y="0"/>
            <a:chExt cx="15904547" cy="3120234"/>
          </a:xfrm>
        </p:grpSpPr>
        <p:sp>
          <p:nvSpPr>
            <p:cNvPr id="4" name="TextBox 4"/>
            <p:cNvSpPr txBox="1"/>
            <p:nvPr/>
          </p:nvSpPr>
          <p:spPr>
            <a:xfrm>
              <a:off x="0" y="47625"/>
              <a:ext cx="15904547" cy="1436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60"/>
                </a:lnSpc>
              </a:pPr>
              <a:r>
                <a:rPr lang="en-US" sz="7310" b="1">
                  <a:solidFill>
                    <a:srgbClr val="EFD349"/>
                  </a:solidFill>
                  <a:latin typeface="One Little Font Bold"/>
                  <a:ea typeface="One Little Font Bold"/>
                  <a:cs typeface="One Little Font Bold"/>
                  <a:sym typeface="One Little Font Bold"/>
                </a:rPr>
                <a:t>Value of Impedanz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96335"/>
              <a:ext cx="15904547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324008">
            <a:off x="9604657" y="298683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1" y="0"/>
                </a:lnTo>
                <a:lnTo>
                  <a:pt x="14537881" y="2634991"/>
                </a:lnTo>
                <a:lnTo>
                  <a:pt x="0" y="263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311454" y="2988152"/>
            <a:ext cx="10296795" cy="358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</a:pPr>
            <a:r>
              <a:rPr lang="en-US" sz="3612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Eliminates human errors in KCL/KVL equations</a:t>
            </a:r>
          </a:p>
          <a:p>
            <a:pPr algn="ctr">
              <a:lnSpc>
                <a:spcPts val="4081"/>
              </a:lnSpc>
              <a:spcBef>
                <a:spcPct val="0"/>
              </a:spcBef>
            </a:pPr>
            <a:endParaRPr lang="en-US" sz="3612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081"/>
              </a:lnSpc>
              <a:spcBef>
                <a:spcPct val="0"/>
              </a:spcBef>
            </a:pPr>
            <a:endParaRPr lang="en-US" sz="3612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081"/>
              </a:lnSpc>
            </a:pPr>
            <a:r>
              <a:rPr lang="en-US" sz="3612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Visualizes circuit behavior instantly (voltages + currents)</a:t>
            </a:r>
          </a:p>
          <a:p>
            <a:pPr algn="ctr">
              <a:lnSpc>
                <a:spcPts val="4081"/>
              </a:lnSpc>
              <a:spcBef>
                <a:spcPct val="0"/>
              </a:spcBef>
            </a:pPr>
            <a:endParaRPr lang="en-US" sz="3612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081"/>
              </a:lnSpc>
              <a:spcBef>
                <a:spcPct val="0"/>
              </a:spcBef>
            </a:pPr>
            <a:endParaRPr lang="en-US" sz="3612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4081"/>
              </a:lnSpc>
            </a:pPr>
            <a:r>
              <a:rPr lang="en-US" sz="3612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Handles series, parallel, AC/DC, and tricky circuits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59007"/>
            <a:chOff x="0" y="0"/>
            <a:chExt cx="4816593" cy="463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63277"/>
            </a:xfrm>
            <a:custGeom>
              <a:avLst/>
              <a:gdLst/>
              <a:ahLst/>
              <a:cxnLst/>
              <a:rect l="l" t="t" r="r" b="b"/>
              <a:pathLst>
                <a:path w="4816592" h="463277">
                  <a:moveTo>
                    <a:pt x="0" y="0"/>
                  </a:moveTo>
                  <a:lnTo>
                    <a:pt x="4816592" y="0"/>
                  </a:lnTo>
                  <a:lnTo>
                    <a:pt x="4816592" y="463277"/>
                  </a:lnTo>
                  <a:lnTo>
                    <a:pt x="0" y="463277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472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765" y="2581149"/>
            <a:ext cx="9005235" cy="4026074"/>
          </a:xfrm>
          <a:custGeom>
            <a:avLst/>
            <a:gdLst/>
            <a:ahLst/>
            <a:cxnLst/>
            <a:rect l="l" t="t" r="r" b="b"/>
            <a:pathLst>
              <a:path w="9005235" h="4026074">
                <a:moveTo>
                  <a:pt x="0" y="0"/>
                </a:moveTo>
                <a:lnTo>
                  <a:pt x="9005235" y="0"/>
                </a:lnTo>
                <a:lnTo>
                  <a:pt x="9005235" y="4026074"/>
                </a:lnTo>
                <a:lnTo>
                  <a:pt x="0" y="4026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47" r="-824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451512" y="2581149"/>
            <a:ext cx="8991132" cy="5529882"/>
          </a:xfrm>
          <a:custGeom>
            <a:avLst/>
            <a:gdLst/>
            <a:ahLst/>
            <a:cxnLst/>
            <a:rect l="l" t="t" r="r" b="b"/>
            <a:pathLst>
              <a:path w="8991132" h="5529882">
                <a:moveTo>
                  <a:pt x="0" y="0"/>
                </a:moveTo>
                <a:lnTo>
                  <a:pt x="8991132" y="0"/>
                </a:lnTo>
                <a:lnTo>
                  <a:pt x="8991132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5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926385" y="363855"/>
            <a:ext cx="8115300" cy="118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  <a:spcBef>
                <a:spcPct val="0"/>
              </a:spcBef>
            </a:pPr>
            <a:r>
              <a:rPr lang="en-US" sz="731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Does It Really Work?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3156" flipH="1">
            <a:off x="-716437" y="8412705"/>
            <a:ext cx="9595406" cy="1691190"/>
          </a:xfrm>
          <a:custGeom>
            <a:avLst/>
            <a:gdLst/>
            <a:ahLst/>
            <a:cxnLst/>
            <a:rect l="l" t="t" r="r" b="b"/>
            <a:pathLst>
              <a:path w="9595406" h="1691190">
                <a:moveTo>
                  <a:pt x="9595406" y="0"/>
                </a:moveTo>
                <a:lnTo>
                  <a:pt x="0" y="0"/>
                </a:lnTo>
                <a:lnTo>
                  <a:pt x="0" y="1691190"/>
                </a:lnTo>
                <a:lnTo>
                  <a:pt x="9595406" y="1691190"/>
                </a:lnTo>
                <a:lnTo>
                  <a:pt x="959540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1562929">
            <a:off x="7675972" y="244270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1" y="0"/>
                </a:lnTo>
                <a:lnTo>
                  <a:pt x="14537881" y="2634991"/>
                </a:lnTo>
                <a:lnTo>
                  <a:pt x="0" y="263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163156" flipH="1">
            <a:off x="12772314" y="-384212"/>
            <a:ext cx="9595406" cy="1691190"/>
          </a:xfrm>
          <a:custGeom>
            <a:avLst/>
            <a:gdLst/>
            <a:ahLst/>
            <a:cxnLst/>
            <a:rect l="l" t="t" r="r" b="b"/>
            <a:pathLst>
              <a:path w="9595406" h="1691190">
                <a:moveTo>
                  <a:pt x="9595406" y="0"/>
                </a:moveTo>
                <a:lnTo>
                  <a:pt x="0" y="0"/>
                </a:lnTo>
                <a:lnTo>
                  <a:pt x="0" y="1691190"/>
                </a:lnTo>
                <a:lnTo>
                  <a:pt x="9595406" y="1691190"/>
                </a:lnTo>
                <a:lnTo>
                  <a:pt x="959540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239419" y="2619127"/>
            <a:ext cx="15296436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731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Why Linear Algebra for Circuits Analysis?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0891" y="5372100"/>
            <a:ext cx="12373491" cy="75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47"/>
              </a:lnSpc>
            </a:pPr>
            <a:r>
              <a:rPr lang="en-US" sz="600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Problem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77957" y="2851377"/>
            <a:ext cx="8687130" cy="4917848"/>
            <a:chOff x="0" y="0"/>
            <a:chExt cx="1970928" cy="1115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928" cy="1115756"/>
            </a:xfrm>
            <a:custGeom>
              <a:avLst/>
              <a:gdLst/>
              <a:ahLst/>
              <a:cxnLst/>
              <a:rect l="l" t="t" r="r" b="b"/>
              <a:pathLst>
                <a:path w="1970928" h="1115756">
                  <a:moveTo>
                    <a:pt x="41886" y="0"/>
                  </a:moveTo>
                  <a:lnTo>
                    <a:pt x="1929041" y="0"/>
                  </a:lnTo>
                  <a:cubicBezTo>
                    <a:pt x="1952174" y="0"/>
                    <a:pt x="1970928" y="18753"/>
                    <a:pt x="1970928" y="41886"/>
                  </a:cubicBezTo>
                  <a:lnTo>
                    <a:pt x="1970928" y="1073870"/>
                  </a:lnTo>
                  <a:cubicBezTo>
                    <a:pt x="1970928" y="1097003"/>
                    <a:pt x="1952174" y="1115756"/>
                    <a:pt x="1929041" y="1115756"/>
                  </a:cubicBezTo>
                  <a:lnTo>
                    <a:pt x="41886" y="1115756"/>
                  </a:lnTo>
                  <a:cubicBezTo>
                    <a:pt x="18753" y="1115756"/>
                    <a:pt x="0" y="1097003"/>
                    <a:pt x="0" y="1073870"/>
                  </a:cubicBezTo>
                  <a:lnTo>
                    <a:pt x="0" y="41886"/>
                  </a:lnTo>
                  <a:cubicBezTo>
                    <a:pt x="0" y="18753"/>
                    <a:pt x="18753" y="0"/>
                    <a:pt x="418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970928" cy="112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13860" y="2307463"/>
            <a:ext cx="2162320" cy="1032508"/>
          </a:xfrm>
          <a:custGeom>
            <a:avLst/>
            <a:gdLst/>
            <a:ahLst/>
            <a:cxnLst/>
            <a:rect l="l" t="t" r="r" b="b"/>
            <a:pathLst>
              <a:path w="2162320" h="1032508">
                <a:moveTo>
                  <a:pt x="0" y="0"/>
                </a:moveTo>
                <a:lnTo>
                  <a:pt x="2162320" y="0"/>
                </a:lnTo>
                <a:lnTo>
                  <a:pt x="2162320" y="1032508"/>
                </a:lnTo>
                <a:lnTo>
                  <a:pt x="0" y="103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8154577" y="8411481"/>
            <a:ext cx="2304048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 spc="243">
                <a:solidFill>
                  <a:srgbClr val="EFD349"/>
                </a:solidFill>
                <a:latin typeface="Agrandir Bold"/>
                <a:ea typeface="Agrandir Bold"/>
                <a:cs typeface="Agrandir Bold"/>
                <a:sym typeface="Agrandir Bold"/>
              </a:rPr>
              <a:t>BULB</a:t>
            </a:r>
          </a:p>
        </p:txBody>
      </p:sp>
      <p:sp>
        <p:nvSpPr>
          <p:cNvPr id="7" name="Freeform 7"/>
          <p:cNvSpPr/>
          <p:nvPr/>
        </p:nvSpPr>
        <p:spPr>
          <a:xfrm rot="983417">
            <a:off x="8253083" y="-594821"/>
            <a:ext cx="8912720" cy="1570867"/>
          </a:xfrm>
          <a:custGeom>
            <a:avLst/>
            <a:gdLst/>
            <a:ahLst/>
            <a:cxnLst/>
            <a:rect l="l" t="t" r="r" b="b"/>
            <a:pathLst>
              <a:path w="8912720" h="1570867">
                <a:moveTo>
                  <a:pt x="0" y="0"/>
                </a:moveTo>
                <a:lnTo>
                  <a:pt x="8912720" y="0"/>
                </a:lnTo>
                <a:lnTo>
                  <a:pt x="8912720" y="1570867"/>
                </a:lnTo>
                <a:lnTo>
                  <a:pt x="0" y="1570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-10185483" flipV="1">
            <a:off x="-1791089" y="8594536"/>
            <a:ext cx="9432302" cy="1662443"/>
          </a:xfrm>
          <a:custGeom>
            <a:avLst/>
            <a:gdLst/>
            <a:ahLst/>
            <a:cxnLst/>
            <a:rect l="l" t="t" r="r" b="b"/>
            <a:pathLst>
              <a:path w="9432302" h="1662443">
                <a:moveTo>
                  <a:pt x="0" y="1662443"/>
                </a:moveTo>
                <a:lnTo>
                  <a:pt x="9432302" y="1662443"/>
                </a:lnTo>
                <a:lnTo>
                  <a:pt x="9432302" y="0"/>
                </a:lnTo>
                <a:lnTo>
                  <a:pt x="0" y="0"/>
                </a:lnTo>
                <a:lnTo>
                  <a:pt x="0" y="1662443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10514603">
            <a:off x="8672067" y="9180267"/>
            <a:ext cx="8912720" cy="1570867"/>
          </a:xfrm>
          <a:custGeom>
            <a:avLst/>
            <a:gdLst/>
            <a:ahLst/>
            <a:cxnLst/>
            <a:rect l="l" t="t" r="r" b="b"/>
            <a:pathLst>
              <a:path w="8912720" h="1570867">
                <a:moveTo>
                  <a:pt x="0" y="0"/>
                </a:moveTo>
                <a:lnTo>
                  <a:pt x="8912720" y="0"/>
                </a:lnTo>
                <a:lnTo>
                  <a:pt x="8912720" y="1570867"/>
                </a:lnTo>
                <a:lnTo>
                  <a:pt x="0" y="1570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9421522" y="2221738"/>
            <a:ext cx="2304048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 spc="243">
                <a:solidFill>
                  <a:srgbClr val="EFD349"/>
                </a:solidFill>
                <a:latin typeface="Agrandir Bold"/>
                <a:ea typeface="Agrandir Bold"/>
                <a:cs typeface="Agrandir Bold"/>
                <a:sym typeface="Agrandir Bold"/>
              </a:rPr>
              <a:t>BATTERY</a:t>
            </a:r>
          </a:p>
        </p:txBody>
      </p:sp>
      <p:sp>
        <p:nvSpPr>
          <p:cNvPr id="11" name="Freeform 11"/>
          <p:cNvSpPr/>
          <p:nvPr/>
        </p:nvSpPr>
        <p:spPr>
          <a:xfrm>
            <a:off x="8083660" y="7199263"/>
            <a:ext cx="2374965" cy="1139923"/>
          </a:xfrm>
          <a:custGeom>
            <a:avLst/>
            <a:gdLst/>
            <a:ahLst/>
            <a:cxnLst/>
            <a:rect l="l" t="t" r="r" b="b"/>
            <a:pathLst>
              <a:path w="2374965" h="1139923">
                <a:moveTo>
                  <a:pt x="0" y="0"/>
                </a:moveTo>
                <a:lnTo>
                  <a:pt x="2374965" y="0"/>
                </a:lnTo>
                <a:lnTo>
                  <a:pt x="2374965" y="1139923"/>
                </a:lnTo>
                <a:lnTo>
                  <a:pt x="0" y="1139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7585182" y="-76200"/>
            <a:ext cx="3672681" cy="238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  <a:spcBef>
                <a:spcPct val="0"/>
              </a:spcBef>
            </a:pPr>
            <a:r>
              <a:rPr lang="en-US" sz="731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Live Demo</a:t>
            </a:r>
          </a:p>
          <a:p>
            <a:pPr algn="ctr">
              <a:lnSpc>
                <a:spcPts val="9503"/>
              </a:lnSpc>
              <a:spcBef>
                <a:spcPct val="0"/>
              </a:spcBef>
            </a:pPr>
            <a:endParaRPr lang="en-US" sz="7310">
              <a:solidFill>
                <a:srgbClr val="EFD349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648394" y="3652094"/>
            <a:ext cx="3316414" cy="3316414"/>
          </a:xfrm>
          <a:custGeom>
            <a:avLst/>
            <a:gdLst/>
            <a:ahLst/>
            <a:cxnLst/>
            <a:rect l="l" t="t" r="r" b="b"/>
            <a:pathLst>
              <a:path w="3316414" h="3316414">
                <a:moveTo>
                  <a:pt x="0" y="0"/>
                </a:moveTo>
                <a:lnTo>
                  <a:pt x="3316414" y="0"/>
                </a:lnTo>
                <a:lnTo>
                  <a:pt x="3316414" y="3316414"/>
                </a:lnTo>
                <a:lnTo>
                  <a:pt x="0" y="3316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257599">
            <a:off x="10426628" y="8084808"/>
            <a:ext cx="12948875" cy="2346984"/>
          </a:xfrm>
          <a:custGeom>
            <a:avLst/>
            <a:gdLst/>
            <a:ahLst/>
            <a:cxnLst/>
            <a:rect l="l" t="t" r="r" b="b"/>
            <a:pathLst>
              <a:path w="12948875" h="2346984">
                <a:moveTo>
                  <a:pt x="0" y="0"/>
                </a:moveTo>
                <a:lnTo>
                  <a:pt x="12948876" y="0"/>
                </a:lnTo>
                <a:lnTo>
                  <a:pt x="12948876" y="2346984"/>
                </a:lnTo>
                <a:lnTo>
                  <a:pt x="0" y="23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800000">
            <a:off x="-4994567" y="8240608"/>
            <a:ext cx="12948875" cy="2346984"/>
          </a:xfrm>
          <a:custGeom>
            <a:avLst/>
            <a:gdLst/>
            <a:ahLst/>
            <a:cxnLst/>
            <a:rect l="l" t="t" r="r" b="b"/>
            <a:pathLst>
              <a:path w="12948875" h="2346984">
                <a:moveTo>
                  <a:pt x="0" y="0"/>
                </a:moveTo>
                <a:lnTo>
                  <a:pt x="12948875" y="0"/>
                </a:lnTo>
                <a:lnTo>
                  <a:pt x="12948875" y="2346984"/>
                </a:lnTo>
                <a:lnTo>
                  <a:pt x="0" y="23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2741497" y="392314"/>
            <a:ext cx="12805006" cy="2761632"/>
            <a:chOff x="0" y="0"/>
            <a:chExt cx="17073341" cy="3682176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17073341" cy="2833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60"/>
                </a:lnSpc>
              </a:pPr>
              <a:r>
                <a:rPr lang="en-US" sz="7310">
                  <a:solidFill>
                    <a:srgbClr val="EFD349"/>
                  </a:solidFill>
                  <a:latin typeface="One Little Font"/>
                  <a:ea typeface="One Little Font"/>
                  <a:cs typeface="One Little Font"/>
                  <a:sym typeface="One Little Font"/>
                </a:rPr>
                <a:t>Limitations &amp; Edge Cases</a:t>
              </a:r>
            </a:p>
            <a:p>
              <a:pPr algn="ctr">
                <a:lnSpc>
                  <a:spcPts val="8260"/>
                </a:lnSpc>
              </a:pPr>
              <a:endParaRPr lang="en-US" sz="731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042306"/>
              <a:ext cx="17073341" cy="63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86127" y="2075510"/>
            <a:ext cx="9715746" cy="206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l">
              <a:lnSpc>
                <a:spcPts val="6214"/>
              </a:lnSpc>
              <a:buFont typeface="Arial"/>
              <a:buChar char="•"/>
            </a:pPr>
            <a:r>
              <a:rPr lang="en-US" sz="54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Singular Matrices:</a:t>
            </a:r>
          </a:p>
          <a:p>
            <a:pPr marL="1295458" lvl="2" indent="-431819" algn="l">
              <a:lnSpc>
                <a:spcPts val="3390"/>
              </a:lnSpc>
              <a:buFont typeface="Arial"/>
              <a:buChar char="⚬"/>
            </a:pPr>
            <a:r>
              <a:rPr lang="en-US" sz="3000" dirty="0">
                <a:solidFill>
                  <a:srgbClr val="E6EEF3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Floating nodes → No reference voltage.</a:t>
            </a:r>
          </a:p>
          <a:p>
            <a:pPr marL="1295458" lvl="2" indent="-431819" algn="l">
              <a:lnSpc>
                <a:spcPts val="3390"/>
              </a:lnSpc>
              <a:buFont typeface="Arial"/>
              <a:buChar char="⚬"/>
            </a:pPr>
            <a:r>
              <a:rPr lang="en-US" sz="3000" dirty="0">
                <a:solidFill>
                  <a:srgbClr val="E6EEF3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Fix: Ground a node.</a:t>
            </a:r>
          </a:p>
          <a:p>
            <a:pPr algn="ctr">
              <a:lnSpc>
                <a:spcPts val="3390"/>
              </a:lnSpc>
            </a:pPr>
            <a:endParaRPr lang="en-US" sz="3000" dirty="0">
              <a:solidFill>
                <a:srgbClr val="E6EEF3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9503" y="3998462"/>
            <a:ext cx="9388993" cy="163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l">
              <a:lnSpc>
                <a:spcPts val="6214"/>
              </a:lnSpc>
              <a:buFont typeface="Arial"/>
              <a:buChar char="•"/>
            </a:pPr>
            <a:r>
              <a:rPr lang="en-US" sz="54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Nonlinear Components:</a:t>
            </a:r>
          </a:p>
          <a:p>
            <a:pPr marL="1295400" lvl="2" indent="-431800" algn="l">
              <a:lnSpc>
                <a:spcPts val="3390"/>
              </a:lnSpc>
              <a:buFont typeface="Arial"/>
              <a:buChar char="⚬"/>
            </a:pPr>
            <a:r>
              <a:rPr lang="en-US" sz="3000" dirty="0">
                <a:solidFill>
                  <a:srgbClr val="E6EEF3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Diodes/transistors require iterative methods.</a:t>
            </a:r>
          </a:p>
          <a:p>
            <a:pPr algn="ctr">
              <a:lnSpc>
                <a:spcPts val="3396"/>
              </a:lnSpc>
            </a:pPr>
            <a:endParaRPr lang="en-US" sz="3000" dirty="0">
              <a:solidFill>
                <a:srgbClr val="E6EEF3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86127" y="6039859"/>
            <a:ext cx="9049795" cy="163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l">
              <a:lnSpc>
                <a:spcPts val="6214"/>
              </a:lnSpc>
              <a:buFont typeface="Arial"/>
              <a:buChar char="•"/>
            </a:pPr>
            <a:r>
              <a:rPr lang="en-US" sz="54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Frequency Limitations:</a:t>
            </a:r>
          </a:p>
          <a:p>
            <a:pPr marL="1295400" lvl="2" indent="-431800" algn="l">
              <a:lnSpc>
                <a:spcPts val="3390"/>
              </a:lnSpc>
              <a:buFont typeface="Arial"/>
              <a:buChar char="⚬"/>
            </a:pPr>
            <a:r>
              <a:rPr lang="en-US" sz="3000" dirty="0">
                <a:solidFill>
                  <a:srgbClr val="E6EEF3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High ω → Numerical instability.</a:t>
            </a:r>
          </a:p>
          <a:p>
            <a:pPr algn="ctr">
              <a:lnSpc>
                <a:spcPts val="3390"/>
              </a:lnSpc>
            </a:pPr>
            <a:endParaRPr lang="en-US" sz="3000" dirty="0">
              <a:solidFill>
                <a:srgbClr val="E6EEF3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16104">
            <a:off x="4982622" y="6304377"/>
            <a:ext cx="15858347" cy="2795034"/>
          </a:xfrm>
          <a:custGeom>
            <a:avLst/>
            <a:gdLst/>
            <a:ahLst/>
            <a:cxnLst/>
            <a:rect l="l" t="t" r="r" b="b"/>
            <a:pathLst>
              <a:path w="15858347" h="2795034">
                <a:moveTo>
                  <a:pt x="0" y="0"/>
                </a:moveTo>
                <a:lnTo>
                  <a:pt x="15858347" y="0"/>
                </a:lnTo>
                <a:lnTo>
                  <a:pt x="15858347" y="2795033"/>
                </a:lnTo>
                <a:lnTo>
                  <a:pt x="0" y="2795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353693">
            <a:off x="-6489356" y="700674"/>
            <a:ext cx="12978711" cy="2346984"/>
          </a:xfrm>
          <a:custGeom>
            <a:avLst/>
            <a:gdLst/>
            <a:ahLst/>
            <a:cxnLst/>
            <a:rect l="l" t="t" r="r" b="b"/>
            <a:pathLst>
              <a:path w="12978711" h="2346984">
                <a:moveTo>
                  <a:pt x="0" y="0"/>
                </a:moveTo>
                <a:lnTo>
                  <a:pt x="12978712" y="0"/>
                </a:lnTo>
                <a:lnTo>
                  <a:pt x="12978712" y="2346983"/>
                </a:lnTo>
                <a:lnTo>
                  <a:pt x="0" y="2346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1228406" y="4875895"/>
            <a:ext cx="7992988" cy="10472789"/>
          </a:xfrm>
          <a:custGeom>
            <a:avLst/>
            <a:gdLst/>
            <a:ahLst/>
            <a:cxnLst/>
            <a:rect l="l" t="t" r="r" b="b"/>
            <a:pathLst>
              <a:path w="7992988" h="10472789">
                <a:moveTo>
                  <a:pt x="0" y="0"/>
                </a:moveTo>
                <a:lnTo>
                  <a:pt x="7992988" y="0"/>
                </a:lnTo>
                <a:lnTo>
                  <a:pt x="7992988" y="10472789"/>
                </a:lnTo>
                <a:lnTo>
                  <a:pt x="0" y="1047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941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2612874">
            <a:off x="15246787" y="8423722"/>
            <a:ext cx="3389150" cy="1669156"/>
          </a:xfrm>
          <a:custGeom>
            <a:avLst/>
            <a:gdLst/>
            <a:ahLst/>
            <a:cxnLst/>
            <a:rect l="l" t="t" r="r" b="b"/>
            <a:pathLst>
              <a:path w="3389150" h="1669156">
                <a:moveTo>
                  <a:pt x="0" y="0"/>
                </a:moveTo>
                <a:lnTo>
                  <a:pt x="3389150" y="0"/>
                </a:lnTo>
                <a:lnTo>
                  <a:pt x="3389150" y="1669156"/>
                </a:lnTo>
                <a:lnTo>
                  <a:pt x="0" y="1669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3173323" y="457240"/>
            <a:ext cx="12375959" cy="106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731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Extensions &amp; Future 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3056" y="1645323"/>
            <a:ext cx="10281622" cy="2446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l">
              <a:lnSpc>
                <a:spcPts val="6214"/>
              </a:lnSpc>
              <a:buFont typeface="Arial"/>
              <a:buChar char="•"/>
            </a:pPr>
            <a:r>
              <a:rPr lang="en-US" sz="54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Live Circuit Simulation</a:t>
            </a:r>
          </a:p>
          <a:p>
            <a:pPr marL="1295400" lvl="2" indent="-431800" algn="l">
              <a:lnSpc>
                <a:spcPts val="3390"/>
              </a:lnSpc>
              <a:buFont typeface="Arial"/>
              <a:buChar char="⚬"/>
            </a:pPr>
            <a:r>
              <a:rPr lang="en-US" sz="300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How?</a:t>
            </a:r>
          </a:p>
          <a:p>
            <a:pPr marL="1943100" lvl="3" indent="-485775" algn="l">
              <a:lnSpc>
                <a:spcPts val="3390"/>
              </a:lnSpc>
              <a:buFont typeface="Arial"/>
              <a:buChar char="￭"/>
            </a:pPr>
            <a:r>
              <a:rPr lang="en-US" sz="3000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Add a "Play" button to show real-time voltage/current animations</a:t>
            </a:r>
          </a:p>
          <a:p>
            <a:pPr algn="ctr">
              <a:lnSpc>
                <a:spcPts val="3062"/>
              </a:lnSpc>
            </a:pPr>
            <a:endParaRPr lang="en-US" sz="3000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02287" y="3929690"/>
            <a:ext cx="9957289" cy="246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l">
              <a:lnSpc>
                <a:spcPts val="6214"/>
              </a:lnSpc>
              <a:buFont typeface="Arial"/>
              <a:buChar char="•"/>
            </a:pPr>
            <a:r>
              <a:rPr lang="en-US" sz="54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Smart Component Suggestions</a:t>
            </a:r>
          </a:p>
          <a:p>
            <a:pPr marL="1295400" lvl="2" indent="-431800" algn="l">
              <a:lnSpc>
                <a:spcPts val="3390"/>
              </a:lnSpc>
              <a:buFont typeface="Arial"/>
              <a:buChar char="⚬"/>
            </a:pPr>
            <a:r>
              <a:rPr lang="en-US" sz="300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How?</a:t>
            </a:r>
          </a:p>
          <a:p>
            <a:pPr marL="1943100" lvl="3" indent="-485775" algn="l">
              <a:lnSpc>
                <a:spcPts val="3390"/>
              </a:lnSpc>
              <a:buFont typeface="Arial"/>
              <a:buChar char="￭"/>
            </a:pPr>
            <a:r>
              <a:rPr lang="en-US" sz="3000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Auto-recommend resistor values to hit target voltages</a:t>
            </a:r>
          </a:p>
          <a:p>
            <a:pPr algn="ctr">
              <a:lnSpc>
                <a:spcPts val="3151"/>
              </a:lnSpc>
            </a:pPr>
            <a:endParaRPr lang="en-US" sz="3000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02287" y="6291566"/>
            <a:ext cx="9957289" cy="208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l">
              <a:lnSpc>
                <a:spcPts val="6214"/>
              </a:lnSpc>
              <a:buFont typeface="Arial"/>
              <a:buChar char="•"/>
            </a:pPr>
            <a:r>
              <a:rPr lang="en-US" sz="54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Solving dependent sources</a:t>
            </a:r>
          </a:p>
          <a:p>
            <a:pPr marL="1295400" lvl="2" indent="-431800" algn="l">
              <a:lnSpc>
                <a:spcPts val="3390"/>
              </a:lnSpc>
              <a:buFont typeface="Arial"/>
              <a:buChar char="⚬"/>
            </a:pPr>
            <a:r>
              <a:rPr lang="en-US" sz="300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How?</a:t>
            </a:r>
          </a:p>
          <a:p>
            <a:pPr marL="1943100" lvl="3" indent="-485775" algn="l">
              <a:lnSpc>
                <a:spcPts val="3390"/>
              </a:lnSpc>
              <a:buFont typeface="Arial"/>
              <a:buChar char="￭"/>
            </a:pPr>
            <a:r>
              <a:rPr lang="en-US" sz="3000" dirty="0">
                <a:solidFill>
                  <a:srgbClr val="D4D4D4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Solve multiloops with dependent sources</a:t>
            </a:r>
          </a:p>
          <a:p>
            <a:pPr algn="ctr">
              <a:lnSpc>
                <a:spcPts val="3062"/>
              </a:lnSpc>
            </a:pPr>
            <a:endParaRPr lang="en-US" sz="3000" dirty="0">
              <a:solidFill>
                <a:srgbClr val="D4D4D4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25118"/>
            <a:chOff x="0" y="0"/>
            <a:chExt cx="4816593" cy="7704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0401"/>
            </a:xfrm>
            <a:custGeom>
              <a:avLst/>
              <a:gdLst/>
              <a:ahLst/>
              <a:cxnLst/>
              <a:rect l="l" t="t" r="r" b="b"/>
              <a:pathLst>
                <a:path w="4816592" h="770401">
                  <a:moveTo>
                    <a:pt x="0" y="0"/>
                  </a:moveTo>
                  <a:lnTo>
                    <a:pt x="4816592" y="0"/>
                  </a:lnTo>
                  <a:lnTo>
                    <a:pt x="4816592" y="770401"/>
                  </a:lnTo>
                  <a:lnTo>
                    <a:pt x="0" y="770401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779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39392" y="952500"/>
            <a:ext cx="4209217" cy="238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</a:pPr>
            <a:r>
              <a:rPr lang="en-US" sz="7310">
                <a:solidFill>
                  <a:srgbClr val="01386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Conclusion</a:t>
            </a:r>
          </a:p>
          <a:p>
            <a:pPr algn="ctr">
              <a:lnSpc>
                <a:spcPts val="9503"/>
              </a:lnSpc>
              <a:spcBef>
                <a:spcPct val="0"/>
              </a:spcBef>
            </a:pPr>
            <a:endParaRPr lang="en-US" sz="7310">
              <a:solidFill>
                <a:srgbClr val="013869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42783" y="4342797"/>
            <a:ext cx="9002435" cy="261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Graphs + Matrices = Automated analysis</a:t>
            </a:r>
          </a:p>
          <a:p>
            <a:pPr algn="ctr">
              <a:lnSpc>
                <a:spcPts val="5199"/>
              </a:lnSpc>
            </a:pPr>
            <a:endParaRPr lang="en-US" sz="3999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5199"/>
              </a:lnSpc>
            </a:pPr>
            <a:endParaRPr lang="en-US" sz="3999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Try the code! Extend to your favorite circuits</a:t>
            </a:r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45499" y="0"/>
            <a:ext cx="12742501" cy="10287000"/>
            <a:chOff x="0" y="0"/>
            <a:chExt cx="335605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56050" cy="2709333"/>
            </a:xfrm>
            <a:custGeom>
              <a:avLst/>
              <a:gdLst/>
              <a:ahLst/>
              <a:cxnLst/>
              <a:rect l="l" t="t" r="r" b="b"/>
              <a:pathLst>
                <a:path w="3356050" h="2709333">
                  <a:moveTo>
                    <a:pt x="0" y="0"/>
                  </a:moveTo>
                  <a:lnTo>
                    <a:pt x="3356050" y="0"/>
                  </a:lnTo>
                  <a:lnTo>
                    <a:pt x="33560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4D8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3356050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2933699"/>
            <a:ext cx="5029200" cy="5607673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028700" y="3668445"/>
            <a:ext cx="4063512" cy="2950109"/>
            <a:chOff x="0" y="0"/>
            <a:chExt cx="5418016" cy="3933479"/>
          </a:xfrm>
        </p:grpSpPr>
        <p:sp>
          <p:nvSpPr>
            <p:cNvPr id="7" name="TextBox 7"/>
            <p:cNvSpPr txBox="1"/>
            <p:nvPr/>
          </p:nvSpPr>
          <p:spPr>
            <a:xfrm>
              <a:off x="0" y="47625"/>
              <a:ext cx="5418016" cy="2833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60"/>
                </a:lnSpc>
              </a:pPr>
              <a:r>
                <a:rPr lang="en-US" sz="7310" b="1">
                  <a:solidFill>
                    <a:srgbClr val="054D8D"/>
                  </a:solidFill>
                  <a:latin typeface="One Little Font Bold"/>
                  <a:ea typeface="One Little Font Bold"/>
                  <a:cs typeface="One Little Font Bold"/>
                  <a:sym typeface="One Little Font Bold"/>
                </a:rPr>
                <a:t>Resource </a:t>
              </a:r>
            </a:p>
            <a:p>
              <a:pPr algn="l">
                <a:lnSpc>
                  <a:spcPts val="8260"/>
                </a:lnSpc>
              </a:pPr>
              <a:r>
                <a:rPr lang="en-US" sz="7310" b="1">
                  <a:solidFill>
                    <a:srgbClr val="054D8D"/>
                  </a:solidFill>
                  <a:latin typeface="One Little Font Bold"/>
                  <a:ea typeface="One Little Font Bold"/>
                  <a:cs typeface="One Little Font Bold"/>
                  <a:sym typeface="One Little Font Bold"/>
                </a:rPr>
                <a:t>Page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90224"/>
              <a:ext cx="5418016" cy="643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</a:pPr>
              <a:endParaRPr/>
            </a:p>
          </p:txBody>
        </p:sp>
      </p:grpSp>
      <p:pic>
        <p:nvPicPr>
          <p:cNvPr id="10" name="Graphic 9" descr="Smart Phone outline">
            <a:extLst>
              <a:ext uri="{FF2B5EF4-FFF2-40B4-BE49-F238E27FC236}">
                <a16:creationId xmlns:a16="http://schemas.microsoft.com/office/drawing/2014/main" id="{987880EA-42E7-91B8-8696-8B97A77CE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5800" y="-1"/>
            <a:ext cx="14325600" cy="1040130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462F0-AB4D-B68E-FC3C-6547479E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F8BDD77-199F-D99B-2CEA-4A3120CFAFA5}"/>
              </a:ext>
            </a:extLst>
          </p:cNvPr>
          <p:cNvGrpSpPr/>
          <p:nvPr/>
        </p:nvGrpSpPr>
        <p:grpSpPr>
          <a:xfrm>
            <a:off x="0" y="-1181100"/>
            <a:ext cx="18288000" cy="3124200"/>
            <a:chOff x="0" y="0"/>
            <a:chExt cx="4816593" cy="77040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CAC2F2A-C98B-9225-43F5-41B95A95312A}"/>
                </a:ext>
              </a:extLst>
            </p:cNvPr>
            <p:cNvSpPr/>
            <p:nvPr/>
          </p:nvSpPr>
          <p:spPr>
            <a:xfrm>
              <a:off x="0" y="0"/>
              <a:ext cx="4816592" cy="770401"/>
            </a:xfrm>
            <a:custGeom>
              <a:avLst/>
              <a:gdLst/>
              <a:ahLst/>
              <a:cxnLst/>
              <a:rect l="l" t="t" r="r" b="b"/>
              <a:pathLst>
                <a:path w="4816592" h="770401">
                  <a:moveTo>
                    <a:pt x="0" y="0"/>
                  </a:moveTo>
                  <a:lnTo>
                    <a:pt x="4816592" y="0"/>
                  </a:lnTo>
                  <a:lnTo>
                    <a:pt x="4816592" y="770401"/>
                  </a:lnTo>
                  <a:lnTo>
                    <a:pt x="0" y="770401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34ABF2D-00D4-A55F-A112-A8E767A087C6}"/>
                </a:ext>
              </a:extLst>
            </p:cNvPr>
            <p:cNvSpPr txBox="1"/>
            <p:nvPr/>
          </p:nvSpPr>
          <p:spPr>
            <a:xfrm>
              <a:off x="0" y="-9525"/>
              <a:ext cx="4816593" cy="779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995DB70-5B6C-9DC7-5911-A6DC3E848119}"/>
              </a:ext>
            </a:extLst>
          </p:cNvPr>
          <p:cNvSpPr txBox="1"/>
          <p:nvPr/>
        </p:nvSpPr>
        <p:spPr>
          <a:xfrm>
            <a:off x="2743200" y="4533900"/>
            <a:ext cx="11892617" cy="1420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endParaRPr lang="en-US" sz="3999" dirty="0">
              <a:solidFill>
                <a:srgbClr val="FFFFFF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5199"/>
              </a:lnSpc>
            </a:pPr>
            <a:r>
              <a:rPr lang="en-US" sz="6600" dirty="0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3236789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47939" y="3117411"/>
            <a:ext cx="7910703" cy="2835476"/>
            <a:chOff x="0" y="0"/>
            <a:chExt cx="10547604" cy="3780634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0547604" cy="1436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60"/>
                </a:lnSpc>
              </a:pPr>
              <a:r>
                <a:rPr lang="en-US" sz="7310">
                  <a:solidFill>
                    <a:srgbClr val="EFD349"/>
                  </a:solidFill>
                  <a:latin typeface="One Little Font"/>
                  <a:ea typeface="One Little Font"/>
                  <a:cs typeface="One Little Font"/>
                  <a:sym typeface="One Little Font"/>
                </a:rPr>
                <a:t>Problem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060"/>
              <a:ext cx="10547604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EFD349"/>
                  </a:solidFill>
                  <a:latin typeface="One Little Font"/>
                  <a:ea typeface="One Little Font"/>
                  <a:cs typeface="One Little Font"/>
                  <a:sym typeface="One Little Font"/>
                </a:rPr>
                <a:t>Manual KCL/KVL calculations are error-prone and tedious for complex circuits.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324008">
            <a:off x="8989702" y="561573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0" y="0"/>
                </a:lnTo>
                <a:lnTo>
                  <a:pt x="14537880" y="2634991"/>
                </a:lnTo>
                <a:lnTo>
                  <a:pt x="0" y="263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327976" y="2160475"/>
            <a:ext cx="7494174" cy="8552553"/>
          </a:xfrm>
          <a:custGeom>
            <a:avLst/>
            <a:gdLst/>
            <a:ahLst/>
            <a:cxnLst/>
            <a:rect l="l" t="t" r="r" b="b"/>
            <a:pathLst>
              <a:path w="7494174" h="8552553">
                <a:moveTo>
                  <a:pt x="0" y="0"/>
                </a:moveTo>
                <a:lnTo>
                  <a:pt x="7494174" y="0"/>
                </a:lnTo>
                <a:lnTo>
                  <a:pt x="7494174" y="8552553"/>
                </a:lnTo>
                <a:lnTo>
                  <a:pt x="0" y="855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934" y="3102386"/>
            <a:ext cx="16973431" cy="5035530"/>
            <a:chOff x="0" y="0"/>
            <a:chExt cx="4470369" cy="1326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0369" cy="1326230"/>
            </a:xfrm>
            <a:custGeom>
              <a:avLst/>
              <a:gdLst/>
              <a:ahLst/>
              <a:cxnLst/>
              <a:rect l="l" t="t" r="r" b="b"/>
              <a:pathLst>
                <a:path w="4470369" h="1326230">
                  <a:moveTo>
                    <a:pt x="0" y="0"/>
                  </a:moveTo>
                  <a:lnTo>
                    <a:pt x="4470369" y="0"/>
                  </a:lnTo>
                  <a:lnTo>
                    <a:pt x="4470369" y="1326230"/>
                  </a:lnTo>
                  <a:lnTo>
                    <a:pt x="0" y="13262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0369" cy="1335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07566" y="4534509"/>
            <a:ext cx="683787" cy="683787"/>
          </a:xfrm>
          <a:custGeom>
            <a:avLst/>
            <a:gdLst/>
            <a:ahLst/>
            <a:cxnLst/>
            <a:rect l="l" t="t" r="r" b="b"/>
            <a:pathLst>
              <a:path w="683787" h="683787">
                <a:moveTo>
                  <a:pt x="0" y="0"/>
                </a:moveTo>
                <a:lnTo>
                  <a:pt x="683787" y="0"/>
                </a:lnTo>
                <a:lnTo>
                  <a:pt x="683787" y="683788"/>
                </a:lnTo>
                <a:lnTo>
                  <a:pt x="0" y="68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307566" y="5481396"/>
            <a:ext cx="683787" cy="683787"/>
          </a:xfrm>
          <a:custGeom>
            <a:avLst/>
            <a:gdLst/>
            <a:ahLst/>
            <a:cxnLst/>
            <a:rect l="l" t="t" r="r" b="b"/>
            <a:pathLst>
              <a:path w="683787" h="683787">
                <a:moveTo>
                  <a:pt x="0" y="0"/>
                </a:moveTo>
                <a:lnTo>
                  <a:pt x="683787" y="0"/>
                </a:lnTo>
                <a:lnTo>
                  <a:pt x="683787" y="683787"/>
                </a:lnTo>
                <a:lnTo>
                  <a:pt x="0" y="68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307566" y="6455115"/>
            <a:ext cx="683787" cy="683787"/>
          </a:xfrm>
          <a:custGeom>
            <a:avLst/>
            <a:gdLst/>
            <a:ahLst/>
            <a:cxnLst/>
            <a:rect l="l" t="t" r="r" b="b"/>
            <a:pathLst>
              <a:path w="683787" h="683787">
                <a:moveTo>
                  <a:pt x="0" y="0"/>
                </a:moveTo>
                <a:lnTo>
                  <a:pt x="683787" y="0"/>
                </a:lnTo>
                <a:lnTo>
                  <a:pt x="683787" y="683787"/>
                </a:lnTo>
                <a:lnTo>
                  <a:pt x="0" y="68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9144000" y="2916319"/>
            <a:ext cx="8813111" cy="5221597"/>
            <a:chOff x="0" y="0"/>
            <a:chExt cx="2321149" cy="13752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21149" cy="1375235"/>
            </a:xfrm>
            <a:custGeom>
              <a:avLst/>
              <a:gdLst/>
              <a:ahLst/>
              <a:cxnLst/>
              <a:rect l="l" t="t" r="r" b="b"/>
              <a:pathLst>
                <a:path w="2321149" h="1375235">
                  <a:moveTo>
                    <a:pt x="0" y="0"/>
                  </a:moveTo>
                  <a:lnTo>
                    <a:pt x="2321149" y="0"/>
                  </a:lnTo>
                  <a:lnTo>
                    <a:pt x="2321149" y="1375235"/>
                  </a:lnTo>
                  <a:lnTo>
                    <a:pt x="0" y="13752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321149" cy="1384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4934" y="2689364"/>
            <a:ext cx="17762177" cy="1236127"/>
            <a:chOff x="0" y="0"/>
            <a:chExt cx="4678104" cy="3255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8104" cy="325564"/>
            </a:xfrm>
            <a:custGeom>
              <a:avLst/>
              <a:gdLst/>
              <a:ahLst/>
              <a:cxnLst/>
              <a:rect l="l" t="t" r="r" b="b"/>
              <a:pathLst>
                <a:path w="4678104" h="325564">
                  <a:moveTo>
                    <a:pt x="0" y="0"/>
                  </a:moveTo>
                  <a:lnTo>
                    <a:pt x="4678104" y="0"/>
                  </a:lnTo>
                  <a:lnTo>
                    <a:pt x="4678104" y="325564"/>
                  </a:lnTo>
                  <a:lnTo>
                    <a:pt x="0" y="325564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678104" cy="335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76318" y="4632563"/>
            <a:ext cx="346282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 spc="243">
                <a:solidFill>
                  <a:srgbClr val="023868"/>
                </a:solidFill>
                <a:latin typeface="Agrandir Bold"/>
                <a:ea typeface="Agrandir Bold"/>
                <a:cs typeface="Agrandir Bold"/>
                <a:sym typeface="Agrandir Bold"/>
              </a:rPr>
              <a:t>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1930" y="5651948"/>
            <a:ext cx="346282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 spc="243">
                <a:solidFill>
                  <a:srgbClr val="023868"/>
                </a:solidFill>
                <a:latin typeface="Agrandir Bold"/>
                <a:ea typeface="Agrandir Bold"/>
                <a:cs typeface="Agrandir Bold"/>
                <a:sym typeface="Agrandir Bold"/>
              </a:rPr>
              <a:t>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6318" y="6603333"/>
            <a:ext cx="346282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 spc="243">
                <a:solidFill>
                  <a:srgbClr val="023868"/>
                </a:solidFill>
                <a:latin typeface="Agrandir Bold"/>
                <a:ea typeface="Agrandir Bold"/>
                <a:cs typeface="Agrandir Bold"/>
                <a:sym typeface="Agrandir Bold"/>
              </a:rPr>
              <a:t>iii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42687" y="4622984"/>
            <a:ext cx="5825351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1" dirty="0">
                <a:solidFill>
                  <a:srgbClr val="023868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No wire crossings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7967" y="5587333"/>
            <a:ext cx="6601313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1" dirty="0">
                <a:solidFill>
                  <a:srgbClr val="023868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Admittance Matrix (Y) is sparse</a:t>
            </a:r>
          </a:p>
          <a:p>
            <a:pPr algn="l">
              <a:lnSpc>
                <a:spcPts val="4550"/>
              </a:lnSpc>
            </a:pPr>
            <a:endParaRPr lang="en-US" sz="3500" b="1" dirty="0">
              <a:solidFill>
                <a:srgbClr val="023868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37967" y="6294777"/>
            <a:ext cx="6748263" cy="169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1" dirty="0">
                <a:solidFill>
                  <a:srgbClr val="023868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Mesh current method   (KVL)</a:t>
            </a:r>
          </a:p>
          <a:p>
            <a:pPr algn="l">
              <a:lnSpc>
                <a:spcPts val="4550"/>
              </a:lnSpc>
            </a:pPr>
            <a:r>
              <a:rPr lang="en-US" sz="3500" dirty="0">
                <a:solidFill>
                  <a:srgbClr val="023868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N</a:t>
            </a:r>
            <a:r>
              <a:rPr lang="en-US" sz="3500" b="1" dirty="0">
                <a:solidFill>
                  <a:srgbClr val="023868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odal Analysis method  (KCL)</a:t>
            </a:r>
          </a:p>
          <a:p>
            <a:pPr algn="l">
              <a:lnSpc>
                <a:spcPts val="4550"/>
              </a:lnSpc>
            </a:pPr>
            <a:endParaRPr lang="en-US" sz="3500" b="1" dirty="0">
              <a:solidFill>
                <a:srgbClr val="023868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825691" y="870863"/>
            <a:ext cx="12808811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</a:pPr>
            <a:r>
              <a:rPr lang="en-US" sz="7310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Planar vs. Non-Planar Circuits</a:t>
            </a:r>
          </a:p>
          <a:p>
            <a:pPr algn="ctr">
              <a:lnSpc>
                <a:spcPts val="9503"/>
              </a:lnSpc>
              <a:spcBef>
                <a:spcPct val="0"/>
              </a:spcBef>
            </a:pPr>
            <a:endParaRPr lang="en-US" sz="7310" dirty="0">
              <a:solidFill>
                <a:srgbClr val="EFD349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21458" y="2898695"/>
            <a:ext cx="5411837" cy="269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Non-Planar Circuits</a:t>
            </a:r>
          </a:p>
          <a:p>
            <a:pPr algn="ctr">
              <a:lnSpc>
                <a:spcPts val="7149"/>
              </a:lnSpc>
              <a:spcBef>
                <a:spcPct val="0"/>
              </a:spcBef>
            </a:pPr>
            <a:endParaRPr lang="en-US" sz="5499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7149"/>
              </a:lnSpc>
              <a:spcBef>
                <a:spcPct val="0"/>
              </a:spcBef>
            </a:pPr>
            <a:endParaRPr lang="en-US" sz="5499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33246" y="2898695"/>
            <a:ext cx="4348484" cy="151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Planar Circuits</a:t>
            </a:r>
          </a:p>
          <a:p>
            <a:pPr algn="ctr">
              <a:lnSpc>
                <a:spcPts val="4939"/>
              </a:lnSpc>
              <a:spcBef>
                <a:spcPct val="0"/>
              </a:spcBef>
            </a:pPr>
            <a:endParaRPr lang="en-US" sz="5499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80237" y="4622984"/>
            <a:ext cx="5825351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1">
                <a:solidFill>
                  <a:srgbClr val="01386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Crossings unavoidable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07183" y="5387905"/>
            <a:ext cx="8044219" cy="169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1">
                <a:solidFill>
                  <a:srgbClr val="01386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Admittance may have dense off-diagonals</a:t>
            </a:r>
          </a:p>
          <a:p>
            <a:pPr algn="l">
              <a:lnSpc>
                <a:spcPts val="4550"/>
              </a:lnSpc>
            </a:pPr>
            <a:endParaRPr lang="en-US" sz="3500" b="1">
              <a:solidFill>
                <a:srgbClr val="013869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  <a:p>
            <a:pPr algn="l">
              <a:lnSpc>
                <a:spcPts val="4550"/>
              </a:lnSpc>
            </a:pPr>
            <a:endParaRPr lang="en-US" sz="3500" b="1">
              <a:solidFill>
                <a:srgbClr val="013869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80237" y="6136608"/>
            <a:ext cx="6898062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1">
                <a:solidFill>
                  <a:srgbClr val="01386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Requires advanced graph theory:</a:t>
            </a:r>
          </a:p>
          <a:p>
            <a:pPr algn="l">
              <a:lnSpc>
                <a:spcPts val="4550"/>
              </a:lnSpc>
            </a:pPr>
            <a:r>
              <a:rPr lang="en-US" sz="3500" b="1">
                <a:solidFill>
                  <a:srgbClr val="01386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Topological Sorting </a:t>
            </a:r>
          </a:p>
          <a:p>
            <a:pPr algn="l">
              <a:lnSpc>
                <a:spcPts val="4550"/>
              </a:lnSpc>
            </a:pPr>
            <a:r>
              <a:rPr lang="en-US" sz="3500" b="1">
                <a:solidFill>
                  <a:srgbClr val="01386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Modified Nodal Analysis (MNA)</a:t>
            </a:r>
          </a:p>
          <a:p>
            <a:pPr algn="l">
              <a:lnSpc>
                <a:spcPts val="4550"/>
              </a:lnSpc>
            </a:pPr>
            <a:endParaRPr lang="en-US" sz="3500" b="1">
              <a:solidFill>
                <a:srgbClr val="013869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9526990" y="4573191"/>
            <a:ext cx="683787" cy="683787"/>
          </a:xfrm>
          <a:custGeom>
            <a:avLst/>
            <a:gdLst/>
            <a:ahLst/>
            <a:cxnLst/>
            <a:rect l="l" t="t" r="r" b="b"/>
            <a:pathLst>
              <a:path w="683787" h="683787">
                <a:moveTo>
                  <a:pt x="0" y="0"/>
                </a:moveTo>
                <a:lnTo>
                  <a:pt x="683787" y="0"/>
                </a:lnTo>
                <a:lnTo>
                  <a:pt x="683787" y="683787"/>
                </a:lnTo>
                <a:lnTo>
                  <a:pt x="0" y="68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>
            <a:off x="9537671" y="6347165"/>
            <a:ext cx="683787" cy="683787"/>
          </a:xfrm>
          <a:custGeom>
            <a:avLst/>
            <a:gdLst/>
            <a:ahLst/>
            <a:cxnLst/>
            <a:rect l="l" t="t" r="r" b="b"/>
            <a:pathLst>
              <a:path w="683787" h="683787">
                <a:moveTo>
                  <a:pt x="0" y="0"/>
                </a:moveTo>
                <a:lnTo>
                  <a:pt x="683787" y="0"/>
                </a:lnTo>
                <a:lnTo>
                  <a:pt x="683787" y="683787"/>
                </a:lnTo>
                <a:lnTo>
                  <a:pt x="0" y="68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Freeform 28"/>
          <p:cNvSpPr/>
          <p:nvPr/>
        </p:nvSpPr>
        <p:spPr>
          <a:xfrm>
            <a:off x="9526990" y="5350011"/>
            <a:ext cx="683787" cy="683787"/>
          </a:xfrm>
          <a:custGeom>
            <a:avLst/>
            <a:gdLst/>
            <a:ahLst/>
            <a:cxnLst/>
            <a:rect l="l" t="t" r="r" b="b"/>
            <a:pathLst>
              <a:path w="683787" h="683787">
                <a:moveTo>
                  <a:pt x="0" y="0"/>
                </a:moveTo>
                <a:lnTo>
                  <a:pt x="683787" y="0"/>
                </a:lnTo>
                <a:lnTo>
                  <a:pt x="683787" y="683787"/>
                </a:lnTo>
                <a:lnTo>
                  <a:pt x="0" y="68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9" name="AutoShape 29"/>
          <p:cNvSpPr/>
          <p:nvPr/>
        </p:nvSpPr>
        <p:spPr>
          <a:xfrm flipH="1">
            <a:off x="8681650" y="3925491"/>
            <a:ext cx="46332" cy="4212425"/>
          </a:xfrm>
          <a:prstGeom prst="line">
            <a:avLst/>
          </a:prstGeom>
          <a:ln w="38100" cap="flat">
            <a:solidFill>
              <a:srgbClr val="EFD3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0" name="TextBox 30"/>
          <p:cNvSpPr txBox="1"/>
          <p:nvPr/>
        </p:nvSpPr>
        <p:spPr>
          <a:xfrm>
            <a:off x="9695743" y="4671244"/>
            <a:ext cx="346282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 spc="243">
                <a:solidFill>
                  <a:srgbClr val="023868"/>
                </a:solidFill>
                <a:latin typeface="Agrandir Bold"/>
                <a:ea typeface="Agrandir Bold"/>
                <a:cs typeface="Agrandir Bold"/>
                <a:sym typeface="Agrandir Bold"/>
              </a:rPr>
              <a:t>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15500" y="5493833"/>
            <a:ext cx="346282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 spc="243">
                <a:solidFill>
                  <a:srgbClr val="023868"/>
                </a:solidFill>
                <a:latin typeface="Agrandir Bold"/>
                <a:ea typeface="Agrandir Bold"/>
                <a:cs typeface="Agrandir Bold"/>
                <a:sym typeface="Agrandir Bold"/>
              </a:rPr>
              <a:t>ii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95743" y="6445218"/>
            <a:ext cx="346282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 spc="243">
                <a:solidFill>
                  <a:srgbClr val="023868"/>
                </a:solidFill>
                <a:latin typeface="Agrandir Bold"/>
                <a:ea typeface="Agrandir Bold"/>
                <a:cs typeface="Agrandir Bold"/>
                <a:sym typeface="Agrandir Bold"/>
              </a:rPr>
              <a:t>iii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17352">
            <a:off x="-2779588" y="7660342"/>
            <a:ext cx="9943437" cy="1752531"/>
          </a:xfrm>
          <a:custGeom>
            <a:avLst/>
            <a:gdLst/>
            <a:ahLst/>
            <a:cxnLst/>
            <a:rect l="l" t="t" r="r" b="b"/>
            <a:pathLst>
              <a:path w="9943437" h="1752531">
                <a:moveTo>
                  <a:pt x="0" y="0"/>
                </a:moveTo>
                <a:lnTo>
                  <a:pt x="9943437" y="0"/>
                </a:lnTo>
                <a:lnTo>
                  <a:pt x="9943437" y="1752531"/>
                </a:lnTo>
                <a:lnTo>
                  <a:pt x="0" y="175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055178" y="3436786"/>
            <a:ext cx="5136124" cy="5916267"/>
            <a:chOff x="0" y="0"/>
            <a:chExt cx="1352724" cy="15581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2724" cy="1558194"/>
            </a:xfrm>
            <a:custGeom>
              <a:avLst/>
              <a:gdLst/>
              <a:ahLst/>
              <a:cxnLst/>
              <a:rect l="l" t="t" r="r" b="b"/>
              <a:pathLst>
                <a:path w="1352724" h="1558194">
                  <a:moveTo>
                    <a:pt x="0" y="0"/>
                  </a:moveTo>
                  <a:lnTo>
                    <a:pt x="1352724" y="0"/>
                  </a:lnTo>
                  <a:lnTo>
                    <a:pt x="1352724" y="1558194"/>
                  </a:lnTo>
                  <a:lnTo>
                    <a:pt x="0" y="1558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352724" cy="156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15754">
            <a:off x="9523069" y="7940805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1" y="0"/>
                </a:lnTo>
                <a:lnTo>
                  <a:pt x="14537881" y="2634990"/>
                </a:lnTo>
                <a:lnTo>
                  <a:pt x="0" y="263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6586916" y="3708248"/>
            <a:ext cx="5136124" cy="5916267"/>
            <a:chOff x="0" y="0"/>
            <a:chExt cx="1352724" cy="15581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52724" cy="1558194"/>
            </a:xfrm>
            <a:custGeom>
              <a:avLst/>
              <a:gdLst/>
              <a:ahLst/>
              <a:cxnLst/>
              <a:rect l="l" t="t" r="r" b="b"/>
              <a:pathLst>
                <a:path w="1352724" h="1558194">
                  <a:moveTo>
                    <a:pt x="0" y="0"/>
                  </a:moveTo>
                  <a:lnTo>
                    <a:pt x="1352724" y="0"/>
                  </a:lnTo>
                  <a:lnTo>
                    <a:pt x="1352724" y="1558194"/>
                  </a:lnTo>
                  <a:lnTo>
                    <a:pt x="0" y="1558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352724" cy="156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12198" y="3436786"/>
            <a:ext cx="5136124" cy="5916267"/>
            <a:chOff x="0" y="0"/>
            <a:chExt cx="1352724" cy="15581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2724" cy="1558194"/>
            </a:xfrm>
            <a:custGeom>
              <a:avLst/>
              <a:gdLst/>
              <a:ahLst/>
              <a:cxnLst/>
              <a:rect l="l" t="t" r="r" b="b"/>
              <a:pathLst>
                <a:path w="1352724" h="1558194">
                  <a:moveTo>
                    <a:pt x="0" y="0"/>
                  </a:moveTo>
                  <a:lnTo>
                    <a:pt x="1352724" y="0"/>
                  </a:lnTo>
                  <a:lnTo>
                    <a:pt x="1352724" y="1558194"/>
                  </a:lnTo>
                  <a:lnTo>
                    <a:pt x="0" y="1558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352724" cy="156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3222" y="3342033"/>
            <a:ext cx="5158080" cy="1138196"/>
            <a:chOff x="0" y="0"/>
            <a:chExt cx="1358507" cy="2997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8507" cy="299772"/>
            </a:xfrm>
            <a:custGeom>
              <a:avLst/>
              <a:gdLst/>
              <a:ahLst/>
              <a:cxnLst/>
              <a:rect l="l" t="t" r="r" b="b"/>
              <a:pathLst>
                <a:path w="1358507" h="299772">
                  <a:moveTo>
                    <a:pt x="0" y="0"/>
                  </a:moveTo>
                  <a:lnTo>
                    <a:pt x="1358507" y="0"/>
                  </a:lnTo>
                  <a:lnTo>
                    <a:pt x="1358507" y="299772"/>
                  </a:lnTo>
                  <a:lnTo>
                    <a:pt x="0" y="299772"/>
                  </a:lnTo>
                  <a:close/>
                </a:path>
              </a:pathLst>
            </a:custGeom>
            <a:solidFill>
              <a:srgbClr val="D82B3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358507" cy="30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02294" y="3493618"/>
            <a:ext cx="4253341" cy="88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sz="5499" b="1" dirty="0">
                <a:solidFill>
                  <a:srgbClr val="EFD3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Bridge Circuit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64960" y="3342033"/>
            <a:ext cx="5158080" cy="1138196"/>
            <a:chOff x="0" y="0"/>
            <a:chExt cx="1358507" cy="2997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58507" cy="299772"/>
            </a:xfrm>
            <a:custGeom>
              <a:avLst/>
              <a:gdLst/>
              <a:ahLst/>
              <a:cxnLst/>
              <a:rect l="l" t="t" r="r" b="b"/>
              <a:pathLst>
                <a:path w="1358507" h="299772">
                  <a:moveTo>
                    <a:pt x="0" y="0"/>
                  </a:moveTo>
                  <a:lnTo>
                    <a:pt x="1358507" y="0"/>
                  </a:lnTo>
                  <a:lnTo>
                    <a:pt x="1358507" y="299772"/>
                  </a:lnTo>
                  <a:lnTo>
                    <a:pt x="0" y="299772"/>
                  </a:lnTo>
                  <a:close/>
                </a:path>
              </a:pathLst>
            </a:custGeom>
            <a:solidFill>
              <a:srgbClr val="2C9B5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358507" cy="30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01220" y="3342033"/>
            <a:ext cx="5158080" cy="1138196"/>
            <a:chOff x="0" y="0"/>
            <a:chExt cx="1358507" cy="2997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58507" cy="299772"/>
            </a:xfrm>
            <a:custGeom>
              <a:avLst/>
              <a:gdLst/>
              <a:ahLst/>
              <a:cxnLst/>
              <a:rect l="l" t="t" r="r" b="b"/>
              <a:pathLst>
                <a:path w="1358507" h="299772">
                  <a:moveTo>
                    <a:pt x="0" y="0"/>
                  </a:moveTo>
                  <a:lnTo>
                    <a:pt x="1358507" y="0"/>
                  </a:lnTo>
                  <a:lnTo>
                    <a:pt x="1358507" y="299772"/>
                  </a:lnTo>
                  <a:lnTo>
                    <a:pt x="0" y="299772"/>
                  </a:lnTo>
                  <a:close/>
                </a:path>
              </a:pathLst>
            </a:custGeom>
            <a:solidFill>
              <a:srgbClr val="D82B3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358507" cy="30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741126" y="3303933"/>
            <a:ext cx="4827703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2"/>
              </a:lnSpc>
            </a:pPr>
            <a:r>
              <a:rPr lang="en-US" sz="3916" b="1" dirty="0">
                <a:solidFill>
                  <a:srgbClr val="000000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Multi-Loop Circuit with Dependent Sources</a:t>
            </a:r>
          </a:p>
          <a:p>
            <a:pPr algn="ctr">
              <a:lnSpc>
                <a:spcPts val="5092"/>
              </a:lnSpc>
            </a:pPr>
            <a:endParaRPr lang="en-US" sz="3916" b="1" dirty="0">
              <a:solidFill>
                <a:srgbClr val="000000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5682" y="4635362"/>
            <a:ext cx="4692584" cy="443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Circuit complexity:  5 resistors with cross-connection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Challenge: non-parallel/series combinations.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u="none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Equations needed: 3 KCL , 2 KVL</a:t>
            </a:r>
          </a:p>
          <a:p>
            <a:pPr algn="ctr">
              <a:lnSpc>
                <a:spcPts val="3827"/>
              </a:lnSpc>
            </a:pPr>
            <a:endParaRPr lang="en-US" sz="3000" u="none" dirty="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883308" y="4635362"/>
            <a:ext cx="4303849" cy="620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Circuit complexity: 4 loops + current-controlled voltage source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Challenge: Coupled equations due to dependent sources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Special Case: Requires adding constraint equations</a:t>
            </a:r>
          </a:p>
          <a:p>
            <a:pPr algn="l">
              <a:lnSpc>
                <a:spcPts val="3263"/>
              </a:lnSpc>
            </a:pPr>
            <a:endParaRPr lang="en-US" sz="30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l">
              <a:lnSpc>
                <a:spcPts val="3263"/>
              </a:lnSpc>
            </a:pPr>
            <a:endParaRPr lang="en-US" sz="30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510"/>
              </a:lnSpc>
            </a:pPr>
            <a:endParaRPr lang="en-US" sz="300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26" name="Freeform 26"/>
          <p:cNvSpPr/>
          <p:nvPr/>
        </p:nvSpPr>
        <p:spPr>
          <a:xfrm rot="1500664">
            <a:off x="9708542" y="138761"/>
            <a:ext cx="9943437" cy="1752531"/>
          </a:xfrm>
          <a:custGeom>
            <a:avLst/>
            <a:gdLst/>
            <a:ahLst/>
            <a:cxnLst/>
            <a:rect l="l" t="t" r="r" b="b"/>
            <a:pathLst>
              <a:path w="9943437" h="1752531">
                <a:moveTo>
                  <a:pt x="0" y="0"/>
                </a:moveTo>
                <a:lnTo>
                  <a:pt x="9943436" y="0"/>
                </a:lnTo>
                <a:lnTo>
                  <a:pt x="9943436" y="1752531"/>
                </a:lnTo>
                <a:lnTo>
                  <a:pt x="0" y="175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 rot="-497126">
            <a:off x="-2310485" y="-5500342"/>
            <a:ext cx="9963725" cy="7659614"/>
          </a:xfrm>
          <a:custGeom>
            <a:avLst/>
            <a:gdLst/>
            <a:ahLst/>
            <a:cxnLst/>
            <a:rect l="l" t="t" r="r" b="b"/>
            <a:pathLst>
              <a:path w="9963725" h="7659614">
                <a:moveTo>
                  <a:pt x="0" y="0"/>
                </a:moveTo>
                <a:lnTo>
                  <a:pt x="9963726" y="0"/>
                </a:lnTo>
                <a:lnTo>
                  <a:pt x="9963726" y="7659614"/>
                </a:lnTo>
                <a:lnTo>
                  <a:pt x="0" y="7659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TextBox 28"/>
          <p:cNvSpPr txBox="1"/>
          <p:nvPr/>
        </p:nvSpPr>
        <p:spPr>
          <a:xfrm>
            <a:off x="2671378" y="1352614"/>
            <a:ext cx="13701219" cy="106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7310" b="1">
                <a:solidFill>
                  <a:srgbClr val="EFD3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Tackled problems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90242" y="3445993"/>
            <a:ext cx="5158080" cy="88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 dirty="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Non-Planar Circuit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51690" y="4635362"/>
            <a:ext cx="4303849" cy="521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Circuit complexity: Resistors forming tetrahedral connections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Challenge: Cannot be drawn without cross-overs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Solution: Requires full nodal analysis</a:t>
            </a:r>
          </a:p>
          <a:p>
            <a:pPr algn="l">
              <a:lnSpc>
                <a:spcPts val="3263"/>
              </a:lnSpc>
            </a:pPr>
            <a:endParaRPr lang="en-US" sz="3000" dirty="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l">
              <a:lnSpc>
                <a:spcPts val="3263"/>
              </a:lnSpc>
            </a:pPr>
            <a:endParaRPr lang="en-US" sz="3000" dirty="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  <a:p>
            <a:pPr algn="ctr">
              <a:lnSpc>
                <a:spcPts val="3510"/>
              </a:lnSpc>
            </a:pPr>
            <a:endParaRPr lang="en-US" sz="3000" dirty="0">
              <a:solidFill>
                <a:srgbClr val="000000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24008">
            <a:off x="-6999134" y="4861962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1" y="0"/>
                </a:lnTo>
                <a:lnTo>
                  <a:pt x="14537881" y="2634991"/>
                </a:lnTo>
                <a:lnTo>
                  <a:pt x="0" y="263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016552" y="4477254"/>
            <a:ext cx="5398827" cy="5196371"/>
          </a:xfrm>
          <a:custGeom>
            <a:avLst/>
            <a:gdLst/>
            <a:ahLst/>
            <a:cxnLst/>
            <a:rect l="l" t="t" r="r" b="b"/>
            <a:pathLst>
              <a:path w="5398827" h="5196371">
                <a:moveTo>
                  <a:pt x="0" y="0"/>
                </a:moveTo>
                <a:lnTo>
                  <a:pt x="5398827" y="0"/>
                </a:lnTo>
                <a:lnTo>
                  <a:pt x="5398827" y="5196372"/>
                </a:lnTo>
                <a:lnTo>
                  <a:pt x="0" y="5196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757108" y="2824794"/>
            <a:ext cx="17530892" cy="2024437"/>
            <a:chOff x="0" y="0"/>
            <a:chExt cx="23374523" cy="2699249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23374523" cy="1436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60"/>
                </a:lnSpc>
              </a:pPr>
              <a:r>
                <a:rPr lang="en-US" sz="7310" b="1">
                  <a:solidFill>
                    <a:srgbClr val="EFD349"/>
                  </a:solidFill>
                  <a:latin typeface="One Little Font Bold"/>
                  <a:ea typeface="One Little Font Bold"/>
                  <a:cs typeface="One Little Font Bold"/>
                  <a:sym typeface="One Little Font Bold"/>
                </a:rPr>
                <a:t>Multi-Loop Circuits with independent Sources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60734"/>
              <a:ext cx="23374523" cy="53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5734">
            <a:off x="-8196437" y="6894931"/>
            <a:ext cx="12557410" cy="2346659"/>
          </a:xfrm>
          <a:custGeom>
            <a:avLst/>
            <a:gdLst/>
            <a:ahLst/>
            <a:cxnLst/>
            <a:rect l="l" t="t" r="r" b="b"/>
            <a:pathLst>
              <a:path w="12557410" h="2346659">
                <a:moveTo>
                  <a:pt x="0" y="0"/>
                </a:moveTo>
                <a:lnTo>
                  <a:pt x="12557410" y="0"/>
                </a:lnTo>
                <a:lnTo>
                  <a:pt x="12557410" y="2346659"/>
                </a:lnTo>
                <a:lnTo>
                  <a:pt x="0" y="2346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1" r="-155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970692" y="3966626"/>
            <a:ext cx="10346615" cy="211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7310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1.circuit complexity </a:t>
            </a:r>
          </a:p>
          <a:p>
            <a:pPr algn="ctr">
              <a:lnSpc>
                <a:spcPts val="8260"/>
              </a:lnSpc>
            </a:pPr>
            <a:endParaRPr lang="en-US" sz="7310">
              <a:solidFill>
                <a:srgbClr val="EFD349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  <p:sp>
        <p:nvSpPr>
          <p:cNvPr id="4" name="Freeform 4"/>
          <p:cNvSpPr/>
          <p:nvPr/>
        </p:nvSpPr>
        <p:spPr>
          <a:xfrm rot="2324008">
            <a:off x="8989702" y="561573"/>
            <a:ext cx="14537881" cy="2634991"/>
          </a:xfrm>
          <a:custGeom>
            <a:avLst/>
            <a:gdLst/>
            <a:ahLst/>
            <a:cxnLst/>
            <a:rect l="l" t="t" r="r" b="b"/>
            <a:pathLst>
              <a:path w="14537881" h="2634991">
                <a:moveTo>
                  <a:pt x="0" y="0"/>
                </a:moveTo>
                <a:lnTo>
                  <a:pt x="14537880" y="0"/>
                </a:lnTo>
                <a:lnTo>
                  <a:pt x="14537880" y="2634991"/>
                </a:lnTo>
                <a:lnTo>
                  <a:pt x="0" y="263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25118"/>
            <a:chOff x="0" y="0"/>
            <a:chExt cx="4816593" cy="7704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0401"/>
            </a:xfrm>
            <a:custGeom>
              <a:avLst/>
              <a:gdLst/>
              <a:ahLst/>
              <a:cxnLst/>
              <a:rect l="l" t="t" r="r" b="b"/>
              <a:pathLst>
                <a:path w="4816592" h="770401">
                  <a:moveTo>
                    <a:pt x="0" y="0"/>
                  </a:moveTo>
                  <a:lnTo>
                    <a:pt x="4816592" y="0"/>
                  </a:lnTo>
                  <a:lnTo>
                    <a:pt x="4816592" y="770401"/>
                  </a:lnTo>
                  <a:lnTo>
                    <a:pt x="0" y="770401"/>
                  </a:lnTo>
                  <a:close/>
                </a:path>
              </a:pathLst>
            </a:custGeom>
            <a:solidFill>
              <a:srgbClr val="EFD34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779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30339" y="952500"/>
            <a:ext cx="6794659" cy="118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3"/>
              </a:lnSpc>
              <a:spcBef>
                <a:spcPct val="0"/>
              </a:spcBef>
            </a:pPr>
            <a:r>
              <a:rPr lang="en-US" sz="7310">
                <a:solidFill>
                  <a:srgbClr val="023868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circuit complexity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3584" y="3770330"/>
            <a:ext cx="12085638" cy="544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l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Topology:</a:t>
            </a:r>
          </a:p>
          <a:p>
            <a:pPr marL="1727199" lvl="2" indent="-575733" algn="l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Four independent loops </a:t>
            </a:r>
          </a:p>
          <a:p>
            <a:pPr marL="1187449" lvl="1" indent="-593725" algn="l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EFD349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Key Challenge:</a:t>
            </a:r>
          </a:p>
          <a:p>
            <a:pPr marL="1727199" lvl="2" indent="-575733" algn="l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Coupled equations due to:</a:t>
            </a:r>
          </a:p>
          <a:p>
            <a:pPr marL="2590798" lvl="3" indent="-647700" algn="l">
              <a:lnSpc>
                <a:spcPts val="5599"/>
              </a:lnSpc>
              <a:buFont typeface="Arial"/>
              <a:buChar char="￭"/>
            </a:pPr>
            <a:r>
              <a:rPr lang="en-US" sz="3999">
                <a:solidFill>
                  <a:srgbClr val="FFFFFF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Interdependent loop currents</a:t>
            </a:r>
          </a:p>
          <a:p>
            <a:pPr marL="2590798" lvl="3" indent="-647700" algn="l">
              <a:lnSpc>
                <a:spcPts val="5599"/>
              </a:lnSpc>
              <a:buFont typeface="Arial"/>
              <a:buChar char="￭"/>
            </a:pPr>
            <a:r>
              <a:rPr lang="en-US" sz="3999">
                <a:solidFill>
                  <a:srgbClr val="E6EEF3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Additional constraints from dependent sources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E6EEF3"/>
              </a:solidFill>
              <a:latin typeface="One Little Font"/>
              <a:ea typeface="One Little Font"/>
              <a:cs typeface="One Little Font"/>
              <a:sym typeface="One Little Font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C6E3B0A68DB94C9D24FE03702051E5" ma:contentTypeVersion="5" ma:contentTypeDescription="Create a new document." ma:contentTypeScope="" ma:versionID="2327b10df0d72d6052dc708c3cbdd392">
  <xsd:schema xmlns:xsd="http://www.w3.org/2001/XMLSchema" xmlns:xs="http://www.w3.org/2001/XMLSchema" xmlns:p="http://schemas.microsoft.com/office/2006/metadata/properties" xmlns:ns3="a5e78ce2-066b-44b7-814b-821d649ae23f" targetNamespace="http://schemas.microsoft.com/office/2006/metadata/properties" ma:root="true" ma:fieldsID="35c8ceaa21d9faecfbb8fd90d90c62c5" ns3:_="">
    <xsd:import namespace="a5e78ce2-066b-44b7-814b-821d649ae2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e78ce2-066b-44b7-814b-821d649ae2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e78ce2-066b-44b7-814b-821d649ae23f" xsi:nil="true"/>
  </documentManagement>
</p:properties>
</file>

<file path=customXml/itemProps1.xml><?xml version="1.0" encoding="utf-8"?>
<ds:datastoreItem xmlns:ds="http://schemas.openxmlformats.org/officeDocument/2006/customXml" ds:itemID="{8B293245-AD28-4691-BC88-76C0FED625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FD576B-C326-4E17-9177-1EDE462668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e78ce2-066b-44b7-814b-821d649ae2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DA25A0-CA2E-4A36-930C-C2CEBDBFD713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a5e78ce2-066b-44b7-814b-821d649ae23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938</Words>
  <Application>Microsoft Office PowerPoint</Application>
  <PresentationFormat>Custom</PresentationFormat>
  <Paragraphs>261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Wedges</vt:lpstr>
      <vt:lpstr>Calibri</vt:lpstr>
      <vt:lpstr>One Little Font</vt:lpstr>
      <vt:lpstr>Cambria Math</vt:lpstr>
      <vt:lpstr>Agrandir Bold</vt:lpstr>
      <vt:lpstr>Arial</vt:lpstr>
      <vt:lpstr>One Little Font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5leha ala allah</dc:title>
  <dc:creator>SEIF HAYTHAM</dc:creator>
  <cp:lastModifiedBy>Abdulrahman Gomaa Hassan Hassaan Mohamed</cp:lastModifiedBy>
  <cp:revision>9</cp:revision>
  <dcterms:created xsi:type="dcterms:W3CDTF">2006-08-16T00:00:00Z</dcterms:created>
  <dcterms:modified xsi:type="dcterms:W3CDTF">2025-05-27T07:12:18Z</dcterms:modified>
  <dc:identifier>DAGmHJruXss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0x010100DAC6E3B0A68DB94C9D24FE03702051E5</vt:lpwstr>
  </property>
</Properties>
</file>